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379" r:id="rId4"/>
    <p:sldId id="372" r:id="rId5"/>
    <p:sldId id="373" r:id="rId6"/>
    <p:sldId id="381" r:id="rId7"/>
    <p:sldId id="380" r:id="rId8"/>
    <p:sldId id="384" r:id="rId9"/>
    <p:sldId id="385" r:id="rId10"/>
    <p:sldId id="363" r:id="rId11"/>
    <p:sldId id="360" r:id="rId12"/>
    <p:sldId id="364" r:id="rId13"/>
    <p:sldId id="386" r:id="rId14"/>
    <p:sldId id="367" r:id="rId15"/>
    <p:sldId id="366" r:id="rId16"/>
    <p:sldId id="390" r:id="rId17"/>
    <p:sldId id="370" r:id="rId18"/>
    <p:sldId id="371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06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548" y="-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3858-B59B-4C94-8BE9-4C789E3A6F5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6E3E2-99FD-4994-9E48-7479EE2E9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817A-41C2-4923-AEA3-A80E8B5CEC9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B8D0-2549-4A35-AE2B-F36F60C0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B8D0-2549-4A35-AE2B-F36F60C088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B8D0-2549-4A35-AE2B-F36F60C088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01.12.2020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Семинар НЦВО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1619" y="412054"/>
            <a:ext cx="6760762" cy="1420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ГЕНЕРАЦИЯ СУБПИКОСЕКУНДНЫХ ИМПУЛЬСОВ </a:t>
            </a:r>
            <a:endParaRPr lang="en-US" sz="2000" b="1" dirty="0" smtClean="0"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СРЕДНЕГО ИК ДИАПАЗОНА </a:t>
            </a:r>
            <a:endParaRPr lang="en-US" sz="2000" b="1" dirty="0" smtClean="0"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В ГАЗОНАПОЛНЕННЫХ РЕВОЛЬВЕРНЫХ СВЕТОВОДАХ</a:t>
            </a:r>
            <a:endParaRPr lang="ru-RU" sz="2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0404" y="2313375"/>
            <a:ext cx="6663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  <a:ea typeface="Cambria" pitchFamily="18" charset="0"/>
              </a:rPr>
              <a:t>А. В. Гладышев</a:t>
            </a:r>
            <a:r>
              <a:rPr lang="ru-RU" u="sng" baseline="30000" dirty="0" smtClean="0">
                <a:latin typeface="Cambria" pitchFamily="18" charset="0"/>
                <a:ea typeface="Cambria" pitchFamily="18" charset="0"/>
              </a:rPr>
              <a:t>1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, Ю. П. Яценко</a:t>
            </a:r>
            <a:r>
              <a:rPr lang="ru-RU" baseline="30000" dirty="0" smtClean="0">
                <a:latin typeface="Cambria" pitchFamily="18" charset="0"/>
                <a:ea typeface="Cambria" pitchFamily="18" charset="0"/>
              </a:rPr>
              <a:t>1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, А. Н. Колядин</a:t>
            </a:r>
            <a:r>
              <a:rPr lang="ru-RU" baseline="30000" dirty="0" smtClean="0">
                <a:latin typeface="Cambria" pitchFamily="18" charset="0"/>
                <a:ea typeface="Cambria" pitchFamily="18" charset="0"/>
              </a:rPr>
              <a:t>1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, В. О. Компанец</a:t>
            </a:r>
            <a:r>
              <a:rPr lang="ru-RU" baseline="30000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, </a:t>
            </a:r>
          </a:p>
          <a:p>
            <a:pPr algn="ctr"/>
            <a:r>
              <a:rPr lang="ru-RU" dirty="0" smtClean="0">
                <a:latin typeface="Cambria" pitchFamily="18" charset="0"/>
                <a:ea typeface="Cambria" pitchFamily="18" charset="0"/>
              </a:rPr>
              <a:t>И. А. Буфетов</a:t>
            </a:r>
            <a:r>
              <a:rPr lang="ru-RU" baseline="30000" dirty="0" smtClean="0">
                <a:latin typeface="Cambria" pitchFamily="18" charset="0"/>
                <a:ea typeface="Cambria" pitchFamily="18" charset="0"/>
              </a:rPr>
              <a:t>1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3254" y="3611375"/>
            <a:ext cx="47774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latin typeface="Cambria" pitchFamily="18" charset="0"/>
                <a:ea typeface="Cambria" pitchFamily="18" charset="0"/>
              </a:rPr>
              <a:t>1 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Институт общей физики им. А.М. Прохорова РАН,  </a:t>
            </a:r>
          </a:p>
          <a:p>
            <a:r>
              <a:rPr lang="ru-RU" sz="1400" dirty="0" smtClean="0">
                <a:latin typeface="Cambria" pitchFamily="18" charset="0"/>
                <a:ea typeface="Cambria" pitchFamily="18" charset="0"/>
              </a:rPr>
              <a:t>   Научный центр волоконной оптики им. Е.М. </a:t>
            </a:r>
            <a:r>
              <a:rPr lang="ru-RU" sz="1400" dirty="0" err="1" smtClean="0">
                <a:latin typeface="Cambria" pitchFamily="18" charset="0"/>
                <a:ea typeface="Cambria" pitchFamily="18" charset="0"/>
              </a:rPr>
              <a:t>Дианова</a:t>
            </a:r>
            <a:endParaRPr lang="ru-RU" sz="14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aseline="30000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ru-RU" sz="1400" baseline="30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Институт спектроскопии РАН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Влияние чирпа на конкуренцию ВКР и ФСМ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10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227476" y="823865"/>
            <a:ext cx="3104216" cy="4047841"/>
            <a:chOff x="471907" y="823865"/>
            <a:chExt cx="3104216" cy="404784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1907" y="823865"/>
              <a:ext cx="3104216" cy="4047841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9" name="Рисунок 8" descr="Fig3_SRS-Spectra_vs_Power_200fs_200kHz_15atmCH4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993" y="1236463"/>
              <a:ext cx="2597943" cy="360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03136" y="1279835"/>
              <a:ext cx="8194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Cambria" pitchFamily="18" charset="0"/>
                  <a:ea typeface="Cambria" pitchFamily="18" charset="0"/>
                </a:rPr>
                <a:t>0.1 мкДж</a:t>
              </a:r>
              <a:endParaRPr lang="ru-RU" sz="12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3452" y="2170132"/>
              <a:ext cx="8194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Cambria" pitchFamily="18" charset="0"/>
                  <a:ea typeface="Cambria" pitchFamily="18" charset="0"/>
                </a:rPr>
                <a:t>0.4 мкДж</a:t>
              </a:r>
              <a:endParaRPr lang="ru-RU" sz="12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6939" y="2919989"/>
              <a:ext cx="8194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Cambria" pitchFamily="18" charset="0"/>
                  <a:ea typeface="Cambria" pitchFamily="18" charset="0"/>
                </a:rPr>
                <a:t>1.0 мкДж</a:t>
              </a:r>
              <a:endParaRPr lang="ru-RU" sz="12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0110" y="3632295"/>
              <a:ext cx="8194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Cambria" pitchFamily="18" charset="0"/>
                  <a:ea typeface="Cambria" pitchFamily="18" charset="0"/>
                </a:rPr>
                <a:t>4.9 мкДж</a:t>
              </a:r>
              <a:endParaRPr lang="ru-RU" sz="12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1974" y="869667"/>
              <a:ext cx="16354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ambria" pitchFamily="18" charset="0"/>
                  <a:ea typeface="Cambria" pitchFamily="18" charset="0"/>
                </a:rPr>
                <a:t>τ</a:t>
              </a:r>
              <a:r>
                <a:rPr lang="en-US" sz="1600" b="1" baseline="-25000" dirty="0" smtClean="0">
                  <a:latin typeface="Cambria" pitchFamily="18" charset="0"/>
                  <a:ea typeface="Cambria" pitchFamily="18" charset="0"/>
                </a:rPr>
                <a:t>PUMP</a:t>
              </a:r>
              <a:r>
                <a:rPr lang="en-US" sz="1600" b="1" dirty="0" smtClean="0">
                  <a:latin typeface="Cambria" pitchFamily="18" charset="0"/>
                  <a:ea typeface="Cambria" pitchFamily="18" charset="0"/>
                </a:rPr>
                <a:t> = 200 </a:t>
              </a:r>
              <a:r>
                <a:rPr lang="ru-RU" sz="1600" b="1" dirty="0" err="1" smtClean="0">
                  <a:latin typeface="Cambria" pitchFamily="18" charset="0"/>
                  <a:ea typeface="Cambria" pitchFamily="18" charset="0"/>
                </a:rPr>
                <a:t>фс</a:t>
              </a:r>
              <a:endParaRPr lang="ru-RU" sz="1600" b="1" dirty="0"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2994" y="483500"/>
            <a:ext cx="4535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ambria" pitchFamily="18" charset="0"/>
                <a:ea typeface="Cambria" pitchFamily="18" charset="0"/>
              </a:rPr>
              <a:t>A. V.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Gladyshev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, et al., </a:t>
            </a:r>
            <a:r>
              <a:rPr lang="en-US" sz="1400" i="1" dirty="0" smtClean="0">
                <a:latin typeface="Cambria" pitchFamily="18" charset="0"/>
                <a:ea typeface="Cambria" pitchFamily="18" charset="0"/>
              </a:rPr>
              <a:t>Quantum Electron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49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, 1089 (2019)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512745" y="822364"/>
            <a:ext cx="5423025" cy="4047841"/>
            <a:chOff x="3512745" y="822364"/>
            <a:chExt cx="5423025" cy="404784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512745" y="822364"/>
              <a:ext cx="5423025" cy="4047841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14" name="Рисунок 13" descr="Fig4_SRS-Spectra_vs_Chipr_(Pin457mW_15atm-CH4-200kHz_HC-12e-112_3.5m)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2075" y="1236463"/>
              <a:ext cx="2475440" cy="360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67190" y="887550"/>
              <a:ext cx="16354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itchFamily="18" charset="0"/>
                  <a:ea typeface="Cambria" pitchFamily="18" charset="0"/>
                </a:rPr>
                <a:t>E</a:t>
              </a:r>
              <a:r>
                <a:rPr lang="en-US" sz="1600" b="1" baseline="-25000" dirty="0" smtClean="0">
                  <a:latin typeface="Cambria" pitchFamily="18" charset="0"/>
                  <a:ea typeface="Cambria" pitchFamily="18" charset="0"/>
                </a:rPr>
                <a:t>PUMP</a:t>
              </a:r>
              <a:r>
                <a:rPr lang="en-US" sz="1600" b="1" dirty="0" smtClean="0">
                  <a:latin typeface="Cambria" pitchFamily="18" charset="0"/>
                  <a:ea typeface="Cambria" pitchFamily="18" charset="0"/>
                </a:rPr>
                <a:t> = 2</a:t>
              </a:r>
              <a:r>
                <a:rPr lang="ru-RU" sz="1600" b="1" dirty="0" smtClean="0">
                  <a:latin typeface="Cambria" pitchFamily="18" charset="0"/>
                  <a:ea typeface="Cambria" pitchFamily="18" charset="0"/>
                </a:rPr>
                <a:t> мкДж</a:t>
              </a:r>
              <a:endParaRPr lang="ru-RU" sz="1600" b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18927" y="1510030"/>
              <a:ext cx="2154705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Чирп накачки </a:t>
              </a:r>
              <a:endParaRPr lang="en-US" sz="1400" dirty="0" smtClean="0"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контролирует конкуренцию</a:t>
              </a:r>
            </a:p>
            <a:p>
              <a:pPr algn="ctr"/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ВКР и ФСМ</a:t>
              </a:r>
              <a:endParaRPr lang="ru-RU" sz="16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37600" y="3154408"/>
              <a:ext cx="1929528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 smtClean="0">
                  <a:latin typeface="Cambria" pitchFamily="18" charset="0"/>
                  <a:ea typeface="Cambria" pitchFamily="18" charset="0"/>
                </a:rPr>
                <a:t>Наша цель: </a:t>
              </a:r>
            </a:p>
            <a:p>
              <a:pPr algn="just"/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преобразовать УКИ  в диапазон </a:t>
              </a:r>
              <a:r>
                <a:rPr lang="el-GR" sz="1400" dirty="0" smtClean="0">
                  <a:latin typeface="Cambria"/>
                  <a:ea typeface="Cambria"/>
                </a:rPr>
                <a:t>λ</a:t>
              </a:r>
              <a:r>
                <a:rPr lang="en-US" sz="1400" dirty="0" smtClean="0">
                  <a:latin typeface="Cambria" pitchFamily="18" charset="0"/>
                  <a:ea typeface="Cambria" pitchFamily="18" charset="0"/>
                </a:rPr>
                <a:t>&gt;</a:t>
              </a:r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2.4 мкм с помощью ВКР</a:t>
              </a:r>
              <a:endParaRPr lang="ru-RU" sz="16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850295" y="653536"/>
            <a:ext cx="4166484" cy="4204712"/>
          </a:xfrm>
          <a:prstGeom prst="roundRect">
            <a:avLst>
              <a:gd name="adj" fmla="val 19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5847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b="1" dirty="0" err="1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fs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-pulse Raman conversion in the near-IR  </a:t>
            </a:r>
            <a:endParaRPr lang="ru-RU" sz="32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958" y="4869675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8456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11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2387"/>
            <a:ext cx="481062" cy="360000"/>
          </a:xfrm>
          <a:prstGeom prst="round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38374" y="666276"/>
            <a:ext cx="4129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S.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Loranger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et al., </a:t>
            </a:r>
            <a:r>
              <a:rPr lang="de-DE" sz="1400" i="1" dirty="0" smtClean="0">
                <a:latin typeface="Cambria" pitchFamily="18" charset="0"/>
                <a:ea typeface="Cambria" pitchFamily="18" charset="0"/>
              </a:rPr>
              <a:t>J. </a:t>
            </a:r>
            <a:r>
              <a:rPr lang="de-DE" sz="1400" i="1" dirty="0" err="1" smtClean="0">
                <a:latin typeface="Cambria" pitchFamily="18" charset="0"/>
                <a:ea typeface="Cambria" pitchFamily="18" charset="0"/>
              </a:rPr>
              <a:t>Opt</a:t>
            </a:r>
            <a:r>
              <a:rPr lang="de-DE" sz="1400" i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de-DE" sz="1400" i="1" dirty="0" err="1" smtClean="0">
                <a:latin typeface="Cambria" pitchFamily="18" charset="0"/>
                <a:ea typeface="Cambria" pitchFamily="18" charset="0"/>
              </a:rPr>
              <a:t>Soc</a:t>
            </a:r>
            <a:r>
              <a:rPr lang="de-DE" sz="1400" i="1" dirty="0" smtClean="0">
                <a:latin typeface="Cambria" pitchFamily="18" charset="0"/>
                <a:ea typeface="Cambria" pitchFamily="18" charset="0"/>
              </a:rPr>
              <a:t>. Am. B </a:t>
            </a:r>
            <a:r>
              <a:rPr lang="de-DE" sz="1400" b="1" dirty="0" smtClean="0">
                <a:latin typeface="Cambria" pitchFamily="18" charset="0"/>
                <a:ea typeface="Cambria" pitchFamily="18" charset="0"/>
              </a:rPr>
              <a:t>37</a:t>
            </a:r>
            <a:r>
              <a:rPr lang="de-DE" sz="1400" dirty="0" smtClean="0">
                <a:latin typeface="Cambria" pitchFamily="18" charset="0"/>
                <a:ea typeface="Cambria" pitchFamily="18" charset="0"/>
              </a:rPr>
              <a:t>, 3550 (2020)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6074" y="955945"/>
            <a:ext cx="3600000" cy="270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14623" y="3514187"/>
            <a:ext cx="3795423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Pump: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chirped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fs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-pulses at </a:t>
            </a:r>
            <a:r>
              <a:rPr lang="el-GR" sz="1400" dirty="0" smtClean="0">
                <a:latin typeface="Cambria" pitchFamily="18" charset="0"/>
                <a:ea typeface="Cambria" pitchFamily="18" charset="0"/>
              </a:rPr>
              <a:t>λ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= 1.03 </a:t>
            </a:r>
            <a:r>
              <a:rPr lang="el-GR" sz="1400" dirty="0" smtClean="0">
                <a:latin typeface="Cambria" pitchFamily="18" charset="0"/>
                <a:ea typeface="Cambria" pitchFamily="18" charset="0"/>
              </a:rPr>
              <a:t>μ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Emission: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39-fs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pulses at </a:t>
            </a:r>
            <a:r>
              <a:rPr lang="el-GR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λ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= 1.8 </a:t>
            </a:r>
            <a:r>
              <a:rPr lang="el-GR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μ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No need for post compression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Quant. Eff.: 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50 %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 r="895"/>
          <a:stretch>
            <a:fillRect/>
          </a:stretch>
        </p:blipFill>
        <p:spPr bwMode="auto">
          <a:xfrm>
            <a:off x="6304640" y="1109502"/>
            <a:ext cx="76613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230588" y="670764"/>
            <a:ext cx="4452729" cy="4204712"/>
          </a:xfrm>
          <a:prstGeom prst="roundRect">
            <a:avLst>
              <a:gd name="adj" fmla="val 19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871" y="1300652"/>
            <a:ext cx="2735661" cy="20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90835" y="678851"/>
            <a:ext cx="4532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Cambria" pitchFamily="18" charset="0"/>
                <a:ea typeface="Cambria" pitchFamily="18" charset="0"/>
              </a:rPr>
              <a:t>A.V. Gladyshev et al., </a:t>
            </a:r>
            <a:r>
              <a:rPr lang="pt-BR" sz="1400" i="1" dirty="0" smtClean="0">
                <a:latin typeface="Cambria" pitchFamily="18" charset="0"/>
                <a:ea typeface="Cambria" pitchFamily="18" charset="0"/>
              </a:rPr>
              <a:t>Quantum Electron. </a:t>
            </a:r>
            <a:r>
              <a:rPr lang="pt-BR" sz="1400" b="1" dirty="0" smtClean="0">
                <a:latin typeface="Cambria" pitchFamily="18" charset="0"/>
                <a:ea typeface="Cambria" pitchFamily="18" charset="0"/>
              </a:rPr>
              <a:t>49 </a:t>
            </a:r>
            <a:r>
              <a:rPr lang="pt-BR" sz="14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t-BR" sz="1400" dirty="0" smtClean="0">
                <a:latin typeface="Cambria" pitchFamily="18" charset="0"/>
                <a:ea typeface="Cambria" pitchFamily="18" charset="0"/>
              </a:rPr>
              <a:t>1089  (2019</a:t>
            </a:r>
            <a:r>
              <a:rPr lang="pt-BR" sz="1600" dirty="0" smtClean="0">
                <a:latin typeface="Cambria" pitchFamily="18" charset="0"/>
                <a:ea typeface="Cambria" pitchFamily="18" charset="0"/>
              </a:rPr>
              <a:t>) 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588" y="3435991"/>
            <a:ext cx="43970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Pump: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250-fs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-pulses at </a:t>
            </a:r>
            <a:r>
              <a:rPr lang="el-GR" sz="1400" dirty="0" smtClean="0">
                <a:latin typeface="Cambria" pitchFamily="18" charset="0"/>
                <a:ea typeface="Cambria" pitchFamily="18" charset="0"/>
              </a:rPr>
              <a:t>λ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=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1.03 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μ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m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chirped to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10 </a:t>
            </a:r>
            <a:r>
              <a:rPr lang="en-US" sz="1400" b="1" dirty="0" err="1" smtClean="0">
                <a:latin typeface="Cambria" pitchFamily="18" charset="0"/>
                <a:ea typeface="Cambria" pitchFamily="18" charset="0"/>
              </a:rPr>
              <a:t>ps</a:t>
            </a:r>
            <a:endParaRPr lang="en-US" sz="1600" b="1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Emission: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590-fs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pulses at </a:t>
            </a:r>
            <a:r>
              <a:rPr lang="el-GR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λ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= 1.47 </a:t>
            </a:r>
            <a:r>
              <a:rPr lang="el-GR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μ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Quant. Eff.: 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41 %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7269" y="1375287"/>
            <a:ext cx="70809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6303818" y="2230581"/>
            <a:ext cx="2628585" cy="2122265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7622" y="2236879"/>
            <a:ext cx="2085739" cy="2161309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Схема эксперимента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12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526988" y="604563"/>
            <a:ext cx="8114097" cy="1541634"/>
            <a:chOff x="526985" y="1061599"/>
            <a:chExt cx="8114097" cy="2055512"/>
          </a:xfrm>
        </p:grpSpPr>
        <p:grpSp>
          <p:nvGrpSpPr>
            <p:cNvPr id="9" name="Группа 75"/>
            <p:cNvGrpSpPr/>
            <p:nvPr/>
          </p:nvGrpSpPr>
          <p:grpSpPr>
            <a:xfrm>
              <a:off x="1057417" y="1284181"/>
              <a:ext cx="7053232" cy="1829222"/>
              <a:chOff x="454473" y="937681"/>
              <a:chExt cx="7053232" cy="182922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6229393" y="1757660"/>
                <a:ext cx="1278312" cy="2857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 rot="16200000">
                <a:off x="5907922" y="1793379"/>
                <a:ext cx="285752" cy="21431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 rot="5400000" flipH="1">
                <a:off x="2974270" y="1793379"/>
                <a:ext cx="285752" cy="21431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Выноска со стрелкой вверх 13"/>
              <p:cNvSpPr/>
              <p:nvPr/>
            </p:nvSpPr>
            <p:spPr>
              <a:xfrm>
                <a:off x="5511907" y="1756866"/>
                <a:ext cx="428628" cy="214315"/>
              </a:xfrm>
              <a:prstGeom prst="upArrowCallout">
                <a:avLst>
                  <a:gd name="adj1" fmla="val 45252"/>
                  <a:gd name="adj2" fmla="val 27475"/>
                  <a:gd name="adj3" fmla="val 0"/>
                  <a:gd name="adj4" fmla="val 64977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251392" y="1321134"/>
                <a:ext cx="428400" cy="57150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358549" y="1321134"/>
                <a:ext cx="428400" cy="57150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4465706" y="1321134"/>
                <a:ext cx="428400" cy="57150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Хорда 17"/>
              <p:cNvSpPr/>
              <p:nvPr/>
            </p:nvSpPr>
            <p:spPr>
              <a:xfrm>
                <a:off x="2938551" y="1543346"/>
                <a:ext cx="214314" cy="714380"/>
              </a:xfrm>
              <a:prstGeom prst="chord">
                <a:avLst>
                  <a:gd name="adj1" fmla="val 5318231"/>
                  <a:gd name="adj2" fmla="val 1620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трелка вправо 18"/>
              <p:cNvSpPr/>
              <p:nvPr/>
            </p:nvSpPr>
            <p:spPr>
              <a:xfrm>
                <a:off x="6635275" y="1830984"/>
                <a:ext cx="428628" cy="1428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Хорда 19"/>
              <p:cNvSpPr/>
              <p:nvPr/>
            </p:nvSpPr>
            <p:spPr>
              <a:xfrm flipH="1">
                <a:off x="6015080" y="1543346"/>
                <a:ext cx="214314" cy="714380"/>
              </a:xfrm>
              <a:prstGeom prst="chord">
                <a:avLst>
                  <a:gd name="adj1" fmla="val 5318231"/>
                  <a:gd name="adj2" fmla="val 1620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953928" y="1757660"/>
                <a:ext cx="984623" cy="2857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Выноска со стрелкой вверх 21"/>
              <p:cNvSpPr/>
              <p:nvPr/>
            </p:nvSpPr>
            <p:spPr>
              <a:xfrm>
                <a:off x="3225891" y="1756866"/>
                <a:ext cx="428628" cy="214315"/>
              </a:xfrm>
              <a:prstGeom prst="upArrowCallout">
                <a:avLst>
                  <a:gd name="adj1" fmla="val 45252"/>
                  <a:gd name="adj2" fmla="val 27475"/>
                  <a:gd name="adj3" fmla="val 0"/>
                  <a:gd name="adj4" fmla="val 64977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511643" y="1899743"/>
                <a:ext cx="2143140" cy="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54473" y="1507628"/>
                <a:ext cx="1500198" cy="785819"/>
              </a:xfrm>
              <a:prstGeom prst="roundRect">
                <a:avLst>
                  <a:gd name="adj" fmla="val 466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Cambria" pitchFamily="18" charset="0"/>
                  </a:rPr>
                  <a:t>Лазер накачки</a:t>
                </a:r>
                <a:endParaRPr lang="ru-RU" sz="1600" b="1" dirty="0">
                  <a:latin typeface="Cambria" pitchFamily="18" charset="0"/>
                </a:endParaRPr>
              </a:p>
            </p:txBody>
          </p:sp>
          <p:sp>
            <p:nvSpPr>
              <p:cNvPr id="25" name="Стрелка вправо 24"/>
              <p:cNvSpPr/>
              <p:nvPr/>
            </p:nvSpPr>
            <p:spPr>
              <a:xfrm>
                <a:off x="2241345" y="1826172"/>
                <a:ext cx="428628" cy="1428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36515" y="1987203"/>
                <a:ext cx="1446230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ambria" pitchFamily="18" charset="0"/>
                  </a:rPr>
                  <a:t>СПС</a:t>
                </a:r>
                <a:r>
                  <a:rPr lang="en-US" sz="1600" dirty="0" smtClean="0">
                    <a:latin typeface="Cambria" pitchFamily="18" charset="0"/>
                  </a:rPr>
                  <a:t>,   L</a:t>
                </a:r>
                <a:r>
                  <a:rPr lang="ru-RU" sz="1600" dirty="0" smtClean="0">
                    <a:latin typeface="Cambria" pitchFamily="18" charset="0"/>
                  </a:rPr>
                  <a:t>=</a:t>
                </a:r>
                <a:r>
                  <a:rPr lang="en-US" sz="1600" dirty="0" smtClean="0">
                    <a:latin typeface="Cambria" pitchFamily="18" charset="0"/>
                  </a:rPr>
                  <a:t>2</a:t>
                </a:r>
                <a:r>
                  <a:rPr lang="ru-RU" sz="1600" dirty="0" smtClean="0">
                    <a:latin typeface="Cambria" pitchFamily="18" charset="0"/>
                  </a:rPr>
                  <a:t>.9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ru-RU" sz="1600" dirty="0" smtClean="0">
                    <a:latin typeface="Cambria" pitchFamily="18" charset="0"/>
                  </a:rPr>
                  <a:t>м</a:t>
                </a:r>
              </a:p>
              <a:p>
                <a:pPr algn="ctr"/>
                <a:r>
                  <a:rPr lang="en-US" sz="1600" dirty="0" smtClean="0">
                    <a:latin typeface="Cambria" pitchFamily="18" charset="0"/>
                  </a:rPr>
                  <a:t>MFD: 55 </a:t>
                </a:r>
                <a:r>
                  <a:rPr lang="ru-RU" sz="1600" dirty="0" smtClean="0">
                    <a:latin typeface="Cambria" pitchFamily="18" charset="0"/>
                  </a:rPr>
                  <a:t>мкм</a:t>
                </a:r>
              </a:p>
            </p:txBody>
          </p:sp>
          <p:cxnSp>
            <p:nvCxnSpPr>
              <p:cNvPr id="27" name="Прямая со стрелкой 26"/>
              <p:cNvCxnSpPr/>
              <p:nvPr/>
            </p:nvCxnSpPr>
            <p:spPr>
              <a:xfrm rot="5400000">
                <a:off x="5559032" y="1529860"/>
                <a:ext cx="336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203921" y="937681"/>
                <a:ext cx="1029449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5 </a:t>
                </a:r>
                <a:r>
                  <a:rPr lang="ru-RU" sz="1600" b="1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атм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D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  <a:latin typeface="Cambria" pitchFamily="18" charset="0"/>
                  </a:rPr>
                  <a:t>2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endParaRPr lang="ru-RU" sz="1600" b="1" dirty="0">
                  <a:solidFill>
                    <a:srgbClr val="FF0000"/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526985" y="1061599"/>
              <a:ext cx="8114097" cy="2055512"/>
            </a:xfrm>
            <a:prstGeom prst="roundRect">
              <a:avLst>
                <a:gd name="adj" fmla="val 536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5391" y="616932"/>
            <a:ext cx="2945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Безрезонаторная схема ГВЛ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6095" y="2304394"/>
            <a:ext cx="1881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/>
            <a:r>
              <a:rPr lang="ru-RU" sz="1400" b="1" dirty="0" smtClean="0">
                <a:latin typeface="Cambria" pitchFamily="18" charset="0"/>
              </a:rPr>
              <a:t>Лазер накачки</a:t>
            </a:r>
            <a:r>
              <a:rPr lang="en-US" sz="1400" b="1" dirty="0" smtClean="0">
                <a:latin typeface="Cambria" pitchFamily="18" charset="0"/>
              </a:rPr>
              <a:t> </a:t>
            </a:r>
            <a:endParaRPr lang="ru-RU" sz="1400" b="1" dirty="0" smtClean="0">
              <a:latin typeface="Cambria" pitchFamily="18" charset="0"/>
            </a:endParaRPr>
          </a:p>
          <a:p>
            <a:pPr marL="271463" indent="-271463" algn="just"/>
            <a:r>
              <a:rPr lang="en-US" sz="1400" dirty="0" smtClean="0">
                <a:latin typeface="Cambria" pitchFamily="18" charset="0"/>
              </a:rPr>
              <a:t>(TETA-6, </a:t>
            </a:r>
            <a:r>
              <a:rPr lang="en-US" sz="1400" dirty="0" err="1" smtClean="0">
                <a:latin typeface="Cambria" pitchFamily="18" charset="0"/>
              </a:rPr>
              <a:t>Avesta</a:t>
            </a:r>
            <a:r>
              <a:rPr lang="en-US" sz="1400" dirty="0" smtClean="0">
                <a:latin typeface="Cambria" pitchFamily="18" charset="0"/>
              </a:rPr>
              <a:t>):</a:t>
            </a:r>
            <a:endParaRPr lang="ru-RU" sz="1400" dirty="0" smtClean="0">
              <a:latin typeface="Cambria" pitchFamily="18" charset="0"/>
            </a:endParaRPr>
          </a:p>
          <a:p>
            <a:pPr marL="271463" indent="-271463" algn="just"/>
            <a:endParaRPr lang="en-US" sz="1400" dirty="0" smtClean="0">
              <a:latin typeface="Cambria"/>
              <a:ea typeface="Cambria"/>
            </a:endParaRPr>
          </a:p>
          <a:p>
            <a:pPr marL="271463" indent="-271463" algn="just">
              <a:buFont typeface="Wingdings" pitchFamily="2" charset="2"/>
              <a:buChar char="q"/>
            </a:pPr>
            <a:r>
              <a:rPr lang="el-GR" sz="1400" dirty="0" smtClean="0">
                <a:latin typeface="Cambria"/>
                <a:ea typeface="Cambria"/>
              </a:rPr>
              <a:t>λ</a:t>
            </a:r>
            <a:r>
              <a:rPr lang="ru-RU" sz="1400" dirty="0" smtClean="0">
                <a:latin typeface="Cambria"/>
                <a:ea typeface="Cambria"/>
              </a:rPr>
              <a:t> = </a:t>
            </a:r>
            <a:r>
              <a:rPr lang="ru-RU" sz="1400" b="1" dirty="0" smtClean="0">
                <a:solidFill>
                  <a:srgbClr val="FF0000"/>
                </a:solidFill>
                <a:latin typeface="Cambria"/>
                <a:ea typeface="Cambria"/>
              </a:rPr>
              <a:t>1.03 мкм</a:t>
            </a:r>
          </a:p>
          <a:p>
            <a:pPr marL="271463" indent="-271463" algn="just">
              <a:buFont typeface="Wingdings" pitchFamily="2" charset="2"/>
              <a:buChar char="q"/>
            </a:pPr>
            <a:r>
              <a:rPr lang="el-GR" sz="1400" dirty="0" smtClean="0">
                <a:latin typeface="Cambria" pitchFamily="18" charset="0"/>
                <a:ea typeface="Cambria" pitchFamily="18" charset="0"/>
              </a:rPr>
              <a:t>τ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 = 250 </a:t>
            </a:r>
            <a:r>
              <a:rPr lang="ru-RU" sz="1400" dirty="0" err="1" smtClean="0">
                <a:latin typeface="Cambria" pitchFamily="18" charset="0"/>
                <a:ea typeface="Cambria" pitchFamily="18" charset="0"/>
              </a:rPr>
              <a:t>фс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 ÷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10 </a:t>
            </a:r>
            <a:r>
              <a:rPr lang="ru-RU" sz="1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пс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271463" indent="-271463" algn="just">
              <a:buFont typeface="Wingdings" pitchFamily="2" charset="2"/>
              <a:buChar char="q"/>
            </a:pPr>
            <a:r>
              <a:rPr lang="en-US" sz="1400" dirty="0" smtClean="0">
                <a:latin typeface="Cambria"/>
                <a:ea typeface="Cambria"/>
              </a:rPr>
              <a:t>E</a:t>
            </a:r>
            <a:r>
              <a:rPr lang="en-US" sz="1400" baseline="-25000" dirty="0" smtClean="0">
                <a:latin typeface="Cambria"/>
                <a:ea typeface="Cambria"/>
              </a:rPr>
              <a:t>PULSE</a:t>
            </a:r>
            <a:r>
              <a:rPr lang="en-US" sz="1400" dirty="0" smtClean="0">
                <a:latin typeface="Cambria"/>
                <a:ea typeface="Cambria"/>
              </a:rPr>
              <a:t> ≤ 400 </a:t>
            </a:r>
            <a:r>
              <a:rPr lang="ru-RU" sz="1400" dirty="0" smtClean="0">
                <a:latin typeface="Cambria"/>
                <a:ea typeface="Cambria"/>
              </a:rPr>
              <a:t>мкДж</a:t>
            </a:r>
          </a:p>
          <a:p>
            <a:pPr marL="271463" indent="-271463" algn="just">
              <a:buFont typeface="Wingdings" pitchFamily="2" charset="2"/>
              <a:buChar char="q"/>
            </a:pPr>
            <a:r>
              <a:rPr lang="en-US" sz="1400" dirty="0" smtClean="0">
                <a:latin typeface="Cambria"/>
                <a:ea typeface="Cambria"/>
              </a:rPr>
              <a:t>f  ≤ 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1 МГц</a:t>
            </a:r>
            <a:endParaRPr lang="ru-RU" sz="16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70597" y="2282238"/>
            <a:ext cx="26354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/>
            <a:r>
              <a:rPr lang="ru-RU" sz="1400" b="1" dirty="0" smtClean="0">
                <a:latin typeface="Cambria"/>
                <a:ea typeface="Cambria"/>
              </a:rPr>
              <a:t>Измерительная аппаратура:</a:t>
            </a:r>
          </a:p>
          <a:p>
            <a:pPr marL="271463" indent="-271463">
              <a:buFont typeface="Wingdings" pitchFamily="2" charset="2"/>
              <a:buChar char="q"/>
            </a:pPr>
            <a:r>
              <a:rPr lang="ru-RU" sz="1400" dirty="0" err="1" smtClean="0">
                <a:latin typeface="Cambria"/>
                <a:ea typeface="Cambria"/>
              </a:rPr>
              <a:t>Автокоррелятор</a:t>
            </a:r>
            <a:r>
              <a:rPr lang="en-US" sz="1400" dirty="0" smtClean="0">
                <a:latin typeface="Cambria"/>
                <a:ea typeface="Cambria"/>
              </a:rPr>
              <a:t> </a:t>
            </a:r>
          </a:p>
          <a:p>
            <a:pPr marL="271463" indent="-271463"/>
            <a:r>
              <a:rPr lang="en-US" sz="1400" dirty="0" smtClean="0">
                <a:latin typeface="Cambria"/>
                <a:ea typeface="Cambria"/>
              </a:rPr>
              <a:t>	</a:t>
            </a:r>
            <a:r>
              <a:rPr lang="en-US" sz="1200" dirty="0" smtClean="0">
                <a:latin typeface="Cambria"/>
                <a:ea typeface="Cambria"/>
              </a:rPr>
              <a:t>(IRA, </a:t>
            </a:r>
            <a:r>
              <a:rPr lang="en-US" sz="1200" dirty="0" err="1" smtClean="0">
                <a:latin typeface="Cambria"/>
                <a:ea typeface="Cambria"/>
              </a:rPr>
              <a:t>Avesta</a:t>
            </a:r>
            <a:r>
              <a:rPr lang="en-US" sz="1200" dirty="0" smtClean="0">
                <a:latin typeface="Cambria"/>
                <a:ea typeface="Cambria"/>
              </a:rPr>
              <a:t>)</a:t>
            </a:r>
            <a:endParaRPr lang="ru-RU" sz="1400" dirty="0" smtClean="0">
              <a:latin typeface="Cambria"/>
              <a:ea typeface="Cambria"/>
            </a:endParaRPr>
          </a:p>
          <a:p>
            <a:pPr marL="271463" indent="-271463">
              <a:buFont typeface="Wingdings" pitchFamily="2" charset="2"/>
              <a:buChar char="q"/>
            </a:pPr>
            <a:r>
              <a:rPr lang="ru-RU" sz="1400" dirty="0" err="1" smtClean="0">
                <a:latin typeface="Cambria"/>
                <a:ea typeface="Cambria"/>
              </a:rPr>
              <a:t>Спектроанализатор</a:t>
            </a:r>
            <a:r>
              <a:rPr lang="en-US" sz="1400" dirty="0" smtClean="0">
                <a:latin typeface="Cambria"/>
                <a:ea typeface="Cambria"/>
              </a:rPr>
              <a:t> </a:t>
            </a:r>
          </a:p>
          <a:p>
            <a:pPr marL="271463" indent="-271463"/>
            <a:r>
              <a:rPr lang="en-US" sz="1400" dirty="0" smtClean="0">
                <a:latin typeface="Cambria"/>
                <a:ea typeface="Cambria"/>
              </a:rPr>
              <a:t>	</a:t>
            </a:r>
            <a:r>
              <a:rPr lang="en-US" sz="1200" dirty="0" smtClean="0">
                <a:latin typeface="Cambria"/>
                <a:ea typeface="Cambria"/>
              </a:rPr>
              <a:t>(AQ6317B, Ando)</a:t>
            </a:r>
            <a:endParaRPr lang="ru-RU" sz="1400" dirty="0" smtClean="0">
              <a:latin typeface="Cambria"/>
              <a:ea typeface="Cambria"/>
            </a:endParaRPr>
          </a:p>
          <a:p>
            <a:pPr marL="271463" indent="-271463">
              <a:buFont typeface="Wingdings" pitchFamily="2" charset="2"/>
              <a:buChar char="q"/>
            </a:pPr>
            <a:r>
              <a:rPr lang="ru-RU" sz="1400" dirty="0" smtClean="0">
                <a:latin typeface="Cambria"/>
                <a:ea typeface="Cambria"/>
              </a:rPr>
              <a:t>Фурье-спектрометр</a:t>
            </a:r>
            <a:endParaRPr lang="en-US" sz="1400" dirty="0" smtClean="0">
              <a:latin typeface="Cambria"/>
              <a:ea typeface="Cambria"/>
            </a:endParaRPr>
          </a:p>
          <a:p>
            <a:pPr marL="271463" indent="-271463"/>
            <a:r>
              <a:rPr lang="en-US" sz="1400" dirty="0" smtClean="0">
                <a:latin typeface="Cambria"/>
                <a:ea typeface="Cambria"/>
              </a:rPr>
              <a:t>	</a:t>
            </a:r>
            <a:r>
              <a:rPr lang="en-US" sz="1200" dirty="0" smtClean="0">
                <a:latin typeface="Cambria"/>
                <a:ea typeface="Cambria"/>
              </a:rPr>
              <a:t>(OSA207, </a:t>
            </a:r>
            <a:r>
              <a:rPr lang="en-US" sz="1200" dirty="0" err="1" smtClean="0">
                <a:latin typeface="Cambria"/>
                <a:ea typeface="Cambria"/>
              </a:rPr>
              <a:t>Thorlabs</a:t>
            </a:r>
            <a:r>
              <a:rPr lang="en-US" sz="1200" dirty="0" smtClean="0">
                <a:latin typeface="Cambria"/>
                <a:ea typeface="Cambria"/>
              </a:rPr>
              <a:t>)</a:t>
            </a:r>
            <a:endParaRPr lang="ru-RU" sz="1400" dirty="0" smtClean="0">
              <a:latin typeface="Cambria"/>
              <a:ea typeface="Cambria"/>
            </a:endParaRPr>
          </a:p>
          <a:p>
            <a:pPr marL="271463" indent="-271463">
              <a:buFont typeface="Wingdings" pitchFamily="2" charset="2"/>
              <a:buChar char="q"/>
            </a:pPr>
            <a:r>
              <a:rPr lang="ru-RU" sz="1400" dirty="0" smtClean="0">
                <a:latin typeface="Cambria"/>
                <a:ea typeface="Cambria"/>
              </a:rPr>
              <a:t>Измеритель мощности</a:t>
            </a:r>
            <a:endParaRPr lang="en-US" sz="1400" dirty="0" smtClean="0">
              <a:latin typeface="Cambria"/>
              <a:ea typeface="Cambria"/>
            </a:endParaRPr>
          </a:p>
          <a:p>
            <a:pPr marL="271463" indent="-271463"/>
            <a:r>
              <a:rPr lang="en-US" sz="1400" dirty="0" smtClean="0">
                <a:latin typeface="Cambria"/>
                <a:ea typeface="Cambria"/>
              </a:rPr>
              <a:t>	</a:t>
            </a:r>
            <a:r>
              <a:rPr lang="en-US" sz="1200" dirty="0" smtClean="0">
                <a:latin typeface="Cambria"/>
                <a:ea typeface="Cambria"/>
              </a:rPr>
              <a:t>(Nova II, </a:t>
            </a:r>
            <a:r>
              <a:rPr lang="en-US" sz="1200" dirty="0" err="1" smtClean="0">
                <a:latin typeface="Cambria"/>
                <a:ea typeface="Cambria"/>
              </a:rPr>
              <a:t>Ophir</a:t>
            </a:r>
            <a:r>
              <a:rPr lang="en-US" sz="1200" dirty="0" smtClean="0">
                <a:latin typeface="Cambria"/>
                <a:ea typeface="Cambria"/>
              </a:rPr>
              <a:t>)</a:t>
            </a:r>
            <a:endParaRPr lang="ru-RU" sz="1600" dirty="0" smtClean="0">
              <a:latin typeface="Cambria"/>
              <a:ea typeface="Cambria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623546" y="2173179"/>
            <a:ext cx="3474973" cy="2692229"/>
            <a:chOff x="2759572" y="2173179"/>
            <a:chExt cx="3474973" cy="2692229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759572" y="2230581"/>
              <a:ext cx="3474973" cy="2634827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34" name="Рисунок 33" descr="Fig.1b_(HC12d45_LossSpectrum).png"/>
            <p:cNvPicPr>
              <a:picLocks noChangeAspect="1"/>
            </p:cNvPicPr>
            <p:nvPr/>
          </p:nvPicPr>
          <p:blipFill>
            <a:blip r:embed="rId3"/>
            <a:srcRect l="1122" t="6644" r="10331"/>
            <a:stretch>
              <a:fillRect/>
            </a:stretch>
          </p:blipFill>
          <p:spPr>
            <a:xfrm>
              <a:off x="2871670" y="2440920"/>
              <a:ext cx="3281637" cy="2412000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3709244" y="2173179"/>
              <a:ext cx="1693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mbria" pitchFamily="18" charset="0"/>
                </a:rPr>
                <a:t> </a:t>
              </a:r>
              <a:r>
                <a:rPr lang="ru-RU" sz="1400" b="1" dirty="0" smtClean="0">
                  <a:latin typeface="Cambria" pitchFamily="18" charset="0"/>
                </a:rPr>
                <a:t>Полый световод: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Спектр генерации рамановского ГВЛ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13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grpSp>
        <p:nvGrpSpPr>
          <p:cNvPr id="2" name="Группа 16"/>
          <p:cNvGrpSpPr/>
          <p:nvPr/>
        </p:nvGrpSpPr>
        <p:grpSpPr>
          <a:xfrm>
            <a:off x="96705" y="528267"/>
            <a:ext cx="3104216" cy="3861039"/>
            <a:chOff x="961876" y="1032267"/>
            <a:chExt cx="3104216" cy="386103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61876" y="1044000"/>
              <a:ext cx="3104216" cy="3849306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40962" name="Picture 2" descr="C:\AVG_Disk\Papers and Reports\MyPublications\Publications in Progress\Sup-ps_mid-IR_gas-fiber-laser\Figures\Spectra_Near-IR_5atmD2_L2.9m_+10ps.png"/>
            <p:cNvPicPr>
              <a:picLocks noChangeAspect="1" noChangeArrowheads="1"/>
            </p:cNvPicPr>
            <p:nvPr/>
          </p:nvPicPr>
          <p:blipFill>
            <a:blip r:embed="rId3"/>
            <a:srcRect t="2420" r="2030" b="6180"/>
            <a:stretch>
              <a:fillRect/>
            </a:stretch>
          </p:blipFill>
          <p:spPr bwMode="auto">
            <a:xfrm>
              <a:off x="1002404" y="1274400"/>
              <a:ext cx="2952292" cy="3600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50743" y="1032267"/>
              <a:ext cx="1454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Cambria" pitchFamily="18" charset="0"/>
                  <a:ea typeface="Cambria" pitchFamily="18" charset="0"/>
                </a:rPr>
                <a:t>Ближний ИК </a:t>
              </a:r>
              <a:endParaRPr lang="ru-RU" sz="1600" b="1" dirty="0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3305063" y="542501"/>
            <a:ext cx="3104216" cy="3861039"/>
            <a:chOff x="4965076" y="1032267"/>
            <a:chExt cx="3104216" cy="386103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965076" y="1036800"/>
              <a:ext cx="3104216" cy="3856506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40963" name="Picture 3" descr="C:\AVG_Disk\Papers and Reports\MyPublications\Publications in Progress\Sup-ps_mid-IR_gas-fiber-laser\Figures\OSA207-Spectra_vs_PumpPulseEnergy_D2-05.2atm_HC12d45-L2.9m_25kHz3000mWCompr21376.png"/>
            <p:cNvPicPr>
              <a:picLocks noChangeAspect="1" noChangeArrowheads="1"/>
            </p:cNvPicPr>
            <p:nvPr/>
          </p:nvPicPr>
          <p:blipFill>
            <a:blip r:embed="rId4"/>
            <a:srcRect t="3378" r="2308" b="2622"/>
            <a:stretch>
              <a:fillRect/>
            </a:stretch>
          </p:blipFill>
          <p:spPr bwMode="auto">
            <a:xfrm>
              <a:off x="5214026" y="1274400"/>
              <a:ext cx="2610611" cy="36000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897543" y="1032267"/>
              <a:ext cx="1454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Cambria" pitchFamily="18" charset="0"/>
                  <a:ea typeface="Cambria" pitchFamily="18" charset="0"/>
                </a:rPr>
                <a:t>Средний ИК </a:t>
              </a:r>
              <a:endParaRPr lang="ru-RU" sz="1600" b="1" dirty="0"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957600" y="4492799"/>
            <a:ext cx="7113600" cy="360001"/>
            <a:chOff x="964800" y="539999"/>
            <a:chExt cx="7113600" cy="36000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64800" y="539999"/>
              <a:ext cx="7113600" cy="360001"/>
            </a:xfrm>
            <a:prstGeom prst="roundRect">
              <a:avLst>
                <a:gd name="adj" fmla="val 7186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17600" y="545293"/>
              <a:ext cx="6408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Cambria" pitchFamily="18" charset="0"/>
                </a:rPr>
                <a:t>Двухкаскадное ВКР на колебаниях </a:t>
              </a:r>
              <a:r>
                <a:rPr lang="en-US" sz="1600" b="1" dirty="0" smtClean="0">
                  <a:latin typeface="Cambria" pitchFamily="18" charset="0"/>
                </a:rPr>
                <a:t>D</a:t>
              </a:r>
              <a:r>
                <a:rPr lang="en-US" sz="1600" b="1" baseline="-25000" dirty="0" smtClean="0">
                  <a:latin typeface="Cambria" pitchFamily="18" charset="0"/>
                </a:rPr>
                <a:t>2</a:t>
              </a:r>
              <a:r>
                <a:rPr lang="en-US" sz="1600" b="1" dirty="0" smtClean="0">
                  <a:latin typeface="Cambria" pitchFamily="18" charset="0"/>
                </a:rPr>
                <a:t>:  </a:t>
              </a:r>
              <a:r>
                <a:rPr lang="ru-RU" sz="1600" b="1" dirty="0" smtClean="0">
                  <a:latin typeface="Cambria" pitchFamily="18" charset="0"/>
                </a:rPr>
                <a:t>1.03  →  1.49  →  </a:t>
              </a:r>
              <a:r>
                <a:rPr lang="ru-RU" sz="1600" b="1" dirty="0" smtClean="0">
                  <a:solidFill>
                    <a:srgbClr val="FF0000"/>
                  </a:solidFill>
                  <a:latin typeface="Cambria" pitchFamily="18" charset="0"/>
                </a:rPr>
                <a:t>2.68 мкм</a:t>
              </a:r>
              <a:endParaRPr lang="en-US" sz="1600" b="1" dirty="0" smtClean="0">
                <a:solidFill>
                  <a:srgbClr val="FF0000"/>
                </a:solidFill>
                <a:latin typeface="Cambria" pitchFamily="18" charset="0"/>
              </a:endParaRPr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6550583" y="1709224"/>
            <a:ext cx="2452739" cy="1519312"/>
            <a:chOff x="6487279" y="1097280"/>
            <a:chExt cx="2452739" cy="151931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87279" y="1097280"/>
              <a:ext cx="2333163" cy="1519312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9274" y="1195754"/>
              <a:ext cx="2440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Cambria" pitchFamily="18" charset="0"/>
                  <a:ea typeface="Cambria" pitchFamily="18" charset="0"/>
                </a:rPr>
                <a:t>Подавлены </a:t>
              </a:r>
            </a:p>
            <a:p>
              <a:r>
                <a:rPr lang="ru-RU" sz="1400" b="1" dirty="0" smtClean="0">
                  <a:latin typeface="Cambria" pitchFamily="18" charset="0"/>
                  <a:ea typeface="Cambria" pitchFamily="18" charset="0"/>
                </a:rPr>
                <a:t>нелинейные эффекты: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 вращательное ВКР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 генерация </a:t>
              </a:r>
              <a:r>
                <a:rPr lang="ru-RU" sz="1400" dirty="0" err="1" smtClean="0">
                  <a:latin typeface="Cambria" pitchFamily="18" charset="0"/>
                  <a:ea typeface="Cambria" pitchFamily="18" charset="0"/>
                </a:rPr>
                <a:t>антистоксов</a:t>
              </a:r>
              <a:endParaRPr lang="ru-RU" sz="1400" dirty="0" smtClean="0">
                <a:latin typeface="Cambria" pitchFamily="18" charset="0"/>
                <a:ea typeface="Cambria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Cambria" pitchFamily="18" charset="0"/>
                  <a:ea typeface="Cambria" pitchFamily="18" charset="0"/>
                </a:rPr>
                <a:t> ФСМ</a:t>
              </a:r>
              <a:endParaRPr lang="ru-RU" sz="1400" dirty="0">
                <a:latin typeface="Cambria" pitchFamily="18" charset="0"/>
                <a:ea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9200" y="576000"/>
            <a:ext cx="8251200" cy="4262400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Длительность импульсов (</a:t>
            </a:r>
            <a:r>
              <a:rPr lang="el-GR" sz="2400" b="1" dirty="0" smtClean="0">
                <a:solidFill>
                  <a:schemeClr val="bg1"/>
                </a:solidFill>
                <a:latin typeface="Cambria"/>
                <a:ea typeface="Cambria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chemeClr val="bg1"/>
                </a:solidFill>
                <a:latin typeface="Cambria"/>
                <a:ea typeface="Cambria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2.68 мкм)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14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8" name="Рисунок 7" descr="S2-ACF_vs_CoupledPumpEnergy_5.2atmD2_+10ps_(selected)_(sub-ps).png"/>
          <p:cNvPicPr>
            <a:picLocks noChangeAspect="1"/>
          </p:cNvPicPr>
          <p:nvPr/>
        </p:nvPicPr>
        <p:blipFill>
          <a:blip r:embed="rId3"/>
          <a:srcRect t="1500" b="3833"/>
          <a:stretch>
            <a:fillRect/>
          </a:stretch>
        </p:blipFill>
        <p:spPr>
          <a:xfrm>
            <a:off x="5461203" y="590400"/>
            <a:ext cx="3107878" cy="421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1600" y="1332000"/>
            <a:ext cx="441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itchFamily="2" charset="2"/>
              <a:buChar char="Ø"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Бесструктурный фон </a:t>
            </a:r>
          </a:p>
          <a:p>
            <a:pPr marL="266700" indent="-266700" algn="just"/>
            <a:r>
              <a:rPr lang="ru-RU" sz="16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возрастает с накачкой,</a:t>
            </a:r>
          </a:p>
          <a:p>
            <a:pPr marL="266700" indent="-266700" algn="just"/>
            <a:r>
              <a:rPr lang="ru-RU" sz="1400" dirty="0" smtClean="0">
                <a:latin typeface="Cambria" pitchFamily="18" charset="0"/>
                <a:ea typeface="Cambria" pitchFamily="18" charset="0"/>
              </a:rPr>
              <a:t>	возможно импульс «разваливается» </a:t>
            </a:r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pPr marL="266700" indent="-266700" algn="just"/>
            <a:r>
              <a:rPr lang="ru-RU" sz="16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266700" indent="-266700" algn="just">
              <a:buFont typeface="Wingdings" pitchFamily="2" charset="2"/>
              <a:buChar char="Ø"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Имеется режим с подавленным фоном</a:t>
            </a:r>
          </a:p>
          <a:p>
            <a:pPr marL="266700" indent="-266700" algn="just"/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pPr marL="446088" lvl="1" indent="-176213" algn="just"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  <a:ea typeface="Cambria" pitchFamily="18" charset="0"/>
              </a:rPr>
              <a:t>Основной пик  </a:t>
            </a:r>
            <a:r>
              <a:rPr lang="el-GR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τ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≈ 920 </a:t>
            </a:r>
            <a:r>
              <a:rPr lang="ru-RU" sz="1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фс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ru-RU" sz="1400" dirty="0" err="1" smtClean="0">
                <a:latin typeface="Cambria" pitchFamily="18" charset="0"/>
                <a:ea typeface="Cambria" pitchFamily="18" charset="0"/>
              </a:rPr>
              <a:t>аппрокс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. гаусс)</a:t>
            </a:r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pPr marL="266700" indent="-266700" algn="just">
              <a:buFont typeface="Wingdings" pitchFamily="2" charset="2"/>
              <a:buChar char="Ø"/>
            </a:pPr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pPr marL="263525" lvl="1" indent="-263525" algn="just">
              <a:buFont typeface="Wingdings" pitchFamily="2" charset="2"/>
              <a:buChar char="Ø"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Побочные пики</a:t>
            </a:r>
          </a:p>
          <a:p>
            <a:pPr marL="266700" lvl="1" indent="-266700" algn="just"/>
            <a:r>
              <a:rPr lang="ru-RU" sz="16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фиксированное положение на АКФ</a:t>
            </a:r>
            <a:endParaRPr lang="ru-RU" sz="1600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99473" y="2319051"/>
            <a:ext cx="252000" cy="252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AutoShape 2" descr="грустная смайлик иллюстрация, грусть смайлик смайлик смайлик, грустный PNG 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грустная смайлик иллюстрация, грусть смайлик смайлик смайлик, грустный PNG 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грустная смайлик иллюстрация, грусть смайлик смайлик смайлик, грустный PNG 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Смайлы_Грустный_и_Веселый.jpg"/>
          <p:cNvPicPr>
            <a:picLocks noChangeAspect="1"/>
          </p:cNvPicPr>
          <p:nvPr/>
        </p:nvPicPr>
        <p:blipFill>
          <a:blip r:embed="rId4" cstate="print"/>
          <a:srcRect l="48934"/>
          <a:stretch>
            <a:fillRect/>
          </a:stretch>
        </p:blipFill>
        <p:spPr>
          <a:xfrm>
            <a:off x="640800" y="1340350"/>
            <a:ext cx="347238" cy="324000"/>
          </a:xfrm>
          <a:prstGeom prst="rect">
            <a:avLst/>
          </a:prstGeom>
        </p:spPr>
      </p:pic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698400" y="3268800"/>
            <a:ext cx="288000" cy="2880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041966" y="547200"/>
            <a:ext cx="6047716" cy="4212000"/>
            <a:chOff x="3041966" y="547200"/>
            <a:chExt cx="6047716" cy="4212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041966" y="547200"/>
              <a:ext cx="6047716" cy="4212000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17" name="Рисунок 16" descr="Graph16.png"/>
            <p:cNvPicPr>
              <a:picLocks noChangeAspect="1"/>
            </p:cNvPicPr>
            <p:nvPr/>
          </p:nvPicPr>
          <p:blipFill>
            <a:blip r:embed="rId2"/>
            <a:srcRect l="5735" r="10232"/>
            <a:stretch>
              <a:fillRect/>
            </a:stretch>
          </p:blipFill>
          <p:spPr>
            <a:xfrm>
              <a:off x="3086311" y="671270"/>
              <a:ext cx="4346590" cy="395936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59233" y="1256925"/>
              <a:ext cx="1140737" cy="738664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ambria" pitchFamily="18" charset="0"/>
                  <a:ea typeface="Cambria" pitchFamily="18" charset="0"/>
                  <a:sym typeface="Symbol"/>
                </a:rPr>
                <a:t>Сложная форма спектра</a:t>
              </a:r>
            </a:p>
          </p:txBody>
        </p:sp>
      </p:grp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Ширина и форма спектра (</a:t>
            </a:r>
            <a:r>
              <a:rPr lang="el-GR" sz="2400" b="1" dirty="0" smtClean="0">
                <a:solidFill>
                  <a:schemeClr val="bg1"/>
                </a:solidFill>
                <a:latin typeface="Cambria"/>
                <a:ea typeface="Cambria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chemeClr val="bg1"/>
                </a:solidFill>
                <a:latin typeface="Cambria"/>
                <a:ea typeface="Cambria"/>
                <a:cs typeface="Times New Roman" pitchFamily="18" charset="0"/>
              </a:rPr>
              <a:t>=2.68 мкм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15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50758" y="547200"/>
            <a:ext cx="2900674" cy="4212000"/>
            <a:chOff x="50758" y="547200"/>
            <a:chExt cx="2900674" cy="4212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0758" y="547200"/>
              <a:ext cx="2900674" cy="4212000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8" name="Рисунок 7" descr="SpectraEvolution_(PhotNum-norm).png"/>
            <p:cNvPicPr>
              <a:picLocks noChangeAspect="1"/>
            </p:cNvPicPr>
            <p:nvPr/>
          </p:nvPicPr>
          <p:blipFill>
            <a:blip r:embed="rId4"/>
            <a:srcRect l="2505" t="2520" r="2705" b="3552"/>
            <a:stretch>
              <a:fillRect/>
            </a:stretch>
          </p:blipFill>
          <p:spPr>
            <a:xfrm>
              <a:off x="128964" y="676800"/>
              <a:ext cx="2791476" cy="396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086311" y="671270"/>
            <a:ext cx="4346590" cy="3959360"/>
            <a:chOff x="3204000" y="671270"/>
            <a:chExt cx="4346590" cy="3959360"/>
          </a:xfrm>
        </p:grpSpPr>
        <p:pic>
          <p:nvPicPr>
            <p:cNvPr id="9" name="Рисунок 8" descr="Graph15.png"/>
            <p:cNvPicPr>
              <a:picLocks noChangeAspect="1"/>
            </p:cNvPicPr>
            <p:nvPr/>
          </p:nvPicPr>
          <p:blipFill>
            <a:blip r:embed="rId5"/>
            <a:srcRect l="5735" r="10232"/>
            <a:stretch>
              <a:fillRect/>
            </a:stretch>
          </p:blipFill>
          <p:spPr>
            <a:xfrm>
              <a:off x="3204000" y="671270"/>
              <a:ext cx="4346590" cy="395936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6362634" y="120108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Cambria" pitchFamily="18" charset="0"/>
                  <a:ea typeface="Cambria" pitchFamily="18" charset="0"/>
                  <a:sym typeface="Symbol"/>
                </a:rPr>
                <a:t>H</a:t>
              </a:r>
              <a:r>
                <a:rPr lang="en-US" b="1" baseline="-25000" dirty="0" smtClean="0">
                  <a:latin typeface="Cambria" pitchFamily="18" charset="0"/>
                  <a:ea typeface="Cambria" pitchFamily="18" charset="0"/>
                  <a:sym typeface="Symbol"/>
                </a:rPr>
                <a:t>2</a:t>
              </a:r>
              <a:r>
                <a:rPr lang="en-US" b="1" dirty="0" smtClean="0">
                  <a:latin typeface="Cambria" pitchFamily="18" charset="0"/>
                  <a:ea typeface="Cambria" pitchFamily="18" charset="0"/>
                  <a:sym typeface="Symbol"/>
                </a:rPr>
                <a:t>O</a:t>
              </a:r>
              <a:endParaRPr lang="ru-RU" b="1" dirty="0" smtClean="0">
                <a:latin typeface="Cambria" pitchFamily="18" charset="0"/>
                <a:ea typeface="Cambria" pitchFamily="18" charset="0"/>
                <a:sym typeface="Symbol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514378" y="2231349"/>
            <a:ext cx="16115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itchFamily="18" charset="0"/>
                <a:ea typeface="Cambria" pitchFamily="18" charset="0"/>
                <a:sym typeface="Symbol"/>
              </a:rPr>
              <a:t>Ширина спектра: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Symbol"/>
              </a:rPr>
              <a:t></a:t>
            </a:r>
            <a:r>
              <a:rPr lang="el-GR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Symbol"/>
              </a:rPr>
              <a:t>ν</a:t>
            </a:r>
            <a:r>
              <a:rPr lang="en-US" sz="1400" b="1" baseline="-25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Symbol"/>
              </a:rPr>
              <a:t>FWHM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Symbol"/>
              </a:rPr>
              <a:t> ≈ 20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Symbol"/>
              </a:rPr>
              <a:t>см</a:t>
            </a:r>
            <a:r>
              <a:rPr lang="ru-RU" sz="1400" b="1" baseline="30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Symbol"/>
              </a:rPr>
              <a:t>-1</a:t>
            </a:r>
            <a:endParaRPr lang="en-US" sz="14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ru-RU" sz="1400" dirty="0" smtClean="0">
              <a:latin typeface="Cambria" pitchFamily="18" charset="0"/>
              <a:ea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  <a:ea typeface="Cambria" pitchFamily="18" charset="0"/>
              </a:rPr>
              <a:t>допускает сжатие  до:</a:t>
            </a:r>
          </a:p>
          <a:p>
            <a:r>
              <a:rPr lang="el-GR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τ</a:t>
            </a:r>
            <a:r>
              <a:rPr lang="en-US" sz="1400" b="1" baseline="-25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MIN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≈ 750 </a:t>
            </a:r>
            <a:r>
              <a:rPr lang="ru-RU" sz="1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фс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endParaRPr lang="ru-RU" sz="6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l-GR" sz="1400" dirty="0" smtClean="0">
                <a:latin typeface="Cambria" pitchFamily="18" charset="0"/>
                <a:ea typeface="Cambria" pitchFamily="18" charset="0"/>
              </a:rPr>
              <a:t>τ</a:t>
            </a:r>
            <a:r>
              <a:rPr lang="en-US" sz="1400" baseline="-25000" dirty="0" smtClean="0">
                <a:latin typeface="Cambria" pitchFamily="18" charset="0"/>
                <a:ea typeface="Cambria" pitchFamily="18" charset="0"/>
              </a:rPr>
              <a:t>EXP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 ≈ 920 </a:t>
            </a:r>
            <a:r>
              <a:rPr lang="ru-RU" sz="1400" dirty="0" err="1" smtClean="0">
                <a:latin typeface="Cambria" pitchFamily="18" charset="0"/>
                <a:ea typeface="Cambria" pitchFamily="18" charset="0"/>
              </a:rPr>
              <a:t>фс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)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 </a:t>
            </a:r>
            <a:endParaRPr lang="ru-RU" sz="1400" dirty="0" smtClean="0"/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1385668" y="4325816"/>
            <a:ext cx="6351563" cy="485336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208" y="1083214"/>
            <a:ext cx="8687735" cy="3158196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Форма  автокорреляционной функции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4966" y="4398690"/>
            <a:ext cx="621379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3525" lvl="1" indent="-263525" algn="ctr"/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Побочные пики на АКФ вызваны поглощением в парах воды</a:t>
            </a:r>
            <a:endParaRPr lang="ru-RU" b="1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2789" y="604195"/>
            <a:ext cx="1571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Simulations: </a:t>
            </a:r>
          </a:p>
        </p:txBody>
      </p:sp>
      <p:grpSp>
        <p:nvGrpSpPr>
          <p:cNvPr id="2" name="Группа 24"/>
          <p:cNvGrpSpPr/>
          <p:nvPr/>
        </p:nvGrpSpPr>
        <p:grpSpPr>
          <a:xfrm>
            <a:off x="6392879" y="607154"/>
            <a:ext cx="1971923" cy="413469"/>
            <a:chOff x="7172077" y="565867"/>
            <a:chExt cx="1971923" cy="41346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172077" y="565867"/>
              <a:ext cx="1971923" cy="413469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210828" y="582139"/>
              <a:ext cx="1910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mbria" pitchFamily="18" charset="0"/>
                  <a:ea typeface="Cambria" pitchFamily="18" charset="0"/>
                </a:rPr>
                <a:t>H</a:t>
              </a:r>
              <a:r>
                <a:rPr lang="en-US" baseline="-25000" dirty="0" smtClean="0">
                  <a:latin typeface="Cambria" pitchFamily="18" charset="0"/>
                  <a:ea typeface="Cambria" pitchFamily="18" charset="0"/>
                </a:rPr>
                <a:t>2</a:t>
              </a:r>
              <a:r>
                <a:rPr lang="en-US" dirty="0" smtClean="0">
                  <a:latin typeface="Cambria" pitchFamily="18" charset="0"/>
                  <a:ea typeface="Cambria" pitchFamily="18" charset="0"/>
                </a:rPr>
                <a:t>O transmission</a:t>
              </a:r>
              <a:endParaRPr lang="ru-RU" dirty="0"/>
            </a:p>
          </p:txBody>
        </p:sp>
      </p:grpSp>
      <p:grpSp>
        <p:nvGrpSpPr>
          <p:cNvPr id="3" name="Группа 27"/>
          <p:cNvGrpSpPr/>
          <p:nvPr/>
        </p:nvGrpSpPr>
        <p:grpSpPr>
          <a:xfrm>
            <a:off x="4166519" y="599202"/>
            <a:ext cx="1813658" cy="413469"/>
            <a:chOff x="5072933" y="549964"/>
            <a:chExt cx="1813658" cy="41346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072933" y="549964"/>
              <a:ext cx="1773140" cy="413469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35791" y="574186"/>
              <a:ext cx="1750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mbria" pitchFamily="18" charset="0"/>
                  <a:ea typeface="Cambria" pitchFamily="18" charset="0"/>
                </a:rPr>
                <a:t>Gaussian shape </a:t>
              </a:r>
              <a:endParaRPr lang="ru-RU" dirty="0"/>
            </a:p>
          </p:txBody>
        </p:sp>
      </p:grpSp>
      <p:grpSp>
        <p:nvGrpSpPr>
          <p:cNvPr id="4" name="Группа 30"/>
          <p:cNvGrpSpPr/>
          <p:nvPr/>
        </p:nvGrpSpPr>
        <p:grpSpPr>
          <a:xfrm>
            <a:off x="1701578" y="589925"/>
            <a:ext cx="1677726" cy="413469"/>
            <a:chOff x="2226364" y="-413469"/>
            <a:chExt cx="1677726" cy="41346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226364" y="-413469"/>
              <a:ext cx="1677726" cy="413469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77415" y="-401136"/>
              <a:ext cx="1615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mbria" pitchFamily="18" charset="0"/>
                  <a:ea typeface="Cambria" pitchFamily="18" charset="0"/>
                </a:rPr>
                <a:t>Spectral shape</a:t>
              </a:r>
              <a:endParaRPr lang="ru-RU" dirty="0"/>
            </a:p>
          </p:txBody>
        </p:sp>
      </p:grpSp>
      <p:sp>
        <p:nvSpPr>
          <p:cNvPr id="34" name="Равно 33"/>
          <p:cNvSpPr/>
          <p:nvPr/>
        </p:nvSpPr>
        <p:spPr>
          <a:xfrm>
            <a:off x="3522427" y="613780"/>
            <a:ext cx="548640" cy="381663"/>
          </a:xfrm>
          <a:prstGeom prst="mathEqua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6003235" y="629683"/>
            <a:ext cx="341906" cy="349857"/>
          </a:xfrm>
          <a:prstGeom prst="mathMultiply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Fig.xx_to_revised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584" y="1237467"/>
            <a:ext cx="7650367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66891" y="1751427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(2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ps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)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915438" y="592817"/>
            <a:ext cx="5134961" cy="4231176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642" y="594318"/>
            <a:ext cx="3700158" cy="4231176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Эффективность генерации на 2.68 мкм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0" y="4869656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17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8" name="Рисунок 7" descr="PhotonDistribution.png"/>
          <p:cNvPicPr>
            <a:picLocks noChangeAspect="1"/>
          </p:cNvPicPr>
          <p:nvPr/>
        </p:nvPicPr>
        <p:blipFill>
          <a:blip r:embed="rId3"/>
          <a:srcRect l="3119" r="11435" b="2675"/>
          <a:stretch>
            <a:fillRect/>
          </a:stretch>
        </p:blipFill>
        <p:spPr>
          <a:xfrm>
            <a:off x="3935281" y="1095459"/>
            <a:ext cx="4019739" cy="3503691"/>
          </a:xfrm>
          <a:prstGeom prst="rect">
            <a:avLst/>
          </a:prstGeom>
        </p:spPr>
      </p:pic>
      <p:pic>
        <p:nvPicPr>
          <p:cNvPr id="9" name="Рисунок 8" descr="S2-PulseEnergy.png"/>
          <p:cNvPicPr>
            <a:picLocks noChangeAspect="1"/>
          </p:cNvPicPr>
          <p:nvPr/>
        </p:nvPicPr>
        <p:blipFill>
          <a:blip r:embed="rId4"/>
          <a:srcRect l="5772" t="7477" r="10348" b="1485"/>
          <a:stretch>
            <a:fillRect/>
          </a:stretch>
        </p:blipFill>
        <p:spPr>
          <a:xfrm>
            <a:off x="172022" y="1330844"/>
            <a:ext cx="3600000" cy="29889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8992" y="721246"/>
            <a:ext cx="2485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Энергия в импульсе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09772" y="701631"/>
            <a:ext cx="315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Квантовая эффективность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04745" y="3040966"/>
            <a:ext cx="291600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78309" y="2775884"/>
            <a:ext cx="1405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en-US" sz="1200" b="1" baseline="-25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PULSE</a:t>
            </a: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≈ </a:t>
            </a:r>
            <a:r>
              <a:rPr lang="en-US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0 мкДж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17146" y="1545884"/>
            <a:ext cx="13997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28 % → </a:t>
            </a:r>
            <a:r>
              <a:rPr lang="en-US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2.</a:t>
            </a: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68</a:t>
            </a:r>
            <a:r>
              <a:rPr lang="en-US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мкм</a:t>
            </a:r>
          </a:p>
          <a:p>
            <a:r>
              <a:rPr lang="ru-RU" sz="1200" b="1" dirty="0" smtClean="0">
                <a:latin typeface="Cambria" pitchFamily="18" charset="0"/>
                <a:ea typeface="Cambria" pitchFamily="18" charset="0"/>
              </a:rPr>
              <a:t>23 % </a:t>
            </a:r>
            <a:r>
              <a:rPr lang="ru-RU" sz="1200" dirty="0" smtClean="0">
                <a:latin typeface="Cambria" pitchFamily="18" charset="0"/>
                <a:ea typeface="Cambria" pitchFamily="18" charset="0"/>
              </a:rPr>
              <a:t>→ 1.49 мкм</a:t>
            </a:r>
          </a:p>
          <a:p>
            <a:r>
              <a:rPr lang="ru-RU" sz="1200" b="1" dirty="0" smtClean="0">
                <a:latin typeface="Cambria" pitchFamily="18" charset="0"/>
                <a:ea typeface="Cambria" pitchFamily="18" charset="0"/>
              </a:rPr>
              <a:t>13 % </a:t>
            </a:r>
            <a:r>
              <a:rPr lang="ru-RU" sz="1200" dirty="0" smtClean="0">
                <a:latin typeface="Cambria" pitchFamily="18" charset="0"/>
                <a:ea typeface="Cambria" pitchFamily="18" charset="0"/>
              </a:rPr>
              <a:t>→ 1.03 мкм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36 % → потери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Выводы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18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0799" y="611708"/>
            <a:ext cx="7354135" cy="3967492"/>
            <a:chOff x="453600" y="529517"/>
            <a:chExt cx="6487200" cy="396749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3600" y="529517"/>
              <a:ext cx="6487200" cy="3967492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800" y="607562"/>
              <a:ext cx="5968800" cy="358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 algn="just">
                <a:lnSpc>
                  <a:spcPct val="114000"/>
                </a:lnSpc>
                <a:buFont typeface="Wingdings" pitchFamily="2" charset="2"/>
                <a:buChar char="Ø"/>
              </a:pPr>
              <a:r>
                <a:rPr lang="ru-RU" sz="1500" b="1" dirty="0" smtClean="0">
                  <a:latin typeface="Cambria" pitchFamily="18" charset="0"/>
                </a:rPr>
                <a:t>Впервые в среднем ИК продемонстрирован </a:t>
              </a:r>
            </a:p>
            <a:p>
              <a:pPr marL="269875" indent="-269875" algn="just">
                <a:lnSpc>
                  <a:spcPct val="114000"/>
                </a:lnSpc>
              </a:pPr>
              <a:r>
                <a:rPr lang="ru-RU" sz="1500" b="1" dirty="0" smtClean="0">
                  <a:latin typeface="Cambria" pitchFamily="18" charset="0"/>
                </a:rPr>
                <a:t>	</a:t>
              </a:r>
              <a:r>
                <a:rPr lang="ru-RU" sz="1500" b="1" dirty="0" err="1" smtClean="0">
                  <a:latin typeface="Cambria" pitchFamily="18" charset="0"/>
                </a:rPr>
                <a:t>субпикосекундный</a:t>
              </a:r>
              <a:r>
                <a:rPr lang="ru-RU" sz="1500" b="1" dirty="0" smtClean="0">
                  <a:latin typeface="Cambria" pitchFamily="18" charset="0"/>
                </a:rPr>
                <a:t> газовый волоконный лазер </a:t>
              </a:r>
            </a:p>
            <a:p>
              <a:pPr marL="269875" indent="-269875" algn="just">
                <a:lnSpc>
                  <a:spcPct val="114000"/>
                </a:lnSpc>
              </a:pPr>
              <a:endParaRPr lang="en-US" sz="1100" b="1" dirty="0" smtClean="0">
                <a:latin typeface="Cambria" pitchFamily="18" charset="0"/>
              </a:endParaRPr>
            </a:p>
            <a:p>
              <a:pPr marL="269875" indent="-269875" algn="just">
                <a:lnSpc>
                  <a:spcPct val="114000"/>
                </a:lnSpc>
                <a:buFont typeface="Wingdings" pitchFamily="2" charset="2"/>
                <a:buChar char="Ø"/>
              </a:pPr>
              <a:r>
                <a:rPr lang="ru-RU" sz="1500" b="1" dirty="0" smtClean="0">
                  <a:latin typeface="Cambria" pitchFamily="18" charset="0"/>
                </a:rPr>
                <a:t>Реализовано каскадное ВКР фемтосекундных импульсов </a:t>
              </a:r>
            </a:p>
            <a:p>
              <a:pPr marL="269875" indent="-269875" algn="just">
                <a:lnSpc>
                  <a:spcPct val="114000"/>
                </a:lnSpc>
              </a:pPr>
              <a:r>
                <a:rPr lang="ru-RU" sz="1500" b="1" dirty="0" smtClean="0">
                  <a:latin typeface="Cambria" pitchFamily="18" charset="0"/>
                </a:rPr>
                <a:t>	на колебаниях молекул D</a:t>
              </a:r>
              <a:r>
                <a:rPr lang="ru-RU" sz="1500" b="1" baseline="-25000" dirty="0" smtClean="0">
                  <a:latin typeface="Cambria" pitchFamily="18" charset="0"/>
                </a:rPr>
                <a:t>2</a:t>
              </a:r>
              <a:r>
                <a:rPr lang="ru-RU" sz="1500" b="1" dirty="0" smtClean="0">
                  <a:latin typeface="Cambria" pitchFamily="18" charset="0"/>
                </a:rPr>
                <a:t> в полом световоде</a:t>
              </a:r>
              <a:endParaRPr lang="en-US" sz="1500" b="1" dirty="0" smtClean="0">
                <a:latin typeface="Cambria" pitchFamily="18" charset="0"/>
              </a:endParaRPr>
            </a:p>
            <a:p>
              <a:pPr marL="446088" lvl="1" indent="-176213" algn="just">
                <a:lnSpc>
                  <a:spcPct val="114000"/>
                </a:lnSpc>
                <a:buFont typeface="Wingdings" pitchFamily="2" charset="2"/>
                <a:buChar char="ü"/>
              </a:pPr>
              <a:r>
                <a:rPr lang="ru-RU" sz="1400" dirty="0" smtClean="0">
                  <a:latin typeface="Cambria" pitchFamily="18" charset="0"/>
                </a:rPr>
                <a:t>Длина волны: </a:t>
              </a:r>
              <a:r>
                <a:rPr lang="ru-RU" sz="1400" b="1" dirty="0" smtClean="0">
                  <a:latin typeface="Cambria" pitchFamily="18" charset="0"/>
                </a:rPr>
                <a:t>1.03 → 1.49 → </a:t>
              </a:r>
              <a:r>
                <a:rPr lang="ru-RU" sz="1500" b="1" dirty="0" smtClean="0">
                  <a:solidFill>
                    <a:srgbClr val="FF0000"/>
                  </a:solidFill>
                  <a:latin typeface="Cambria" pitchFamily="18" charset="0"/>
                </a:rPr>
                <a:t>2.68 мкм </a:t>
              </a:r>
            </a:p>
            <a:p>
              <a:pPr marL="446088" lvl="1" indent="-176213" algn="just">
                <a:lnSpc>
                  <a:spcPct val="114000"/>
                </a:lnSpc>
              </a:pPr>
              <a:r>
                <a:rPr lang="ru-RU" sz="1500" b="1" dirty="0" smtClean="0">
                  <a:solidFill>
                    <a:srgbClr val="FF0000"/>
                  </a:solidFill>
                  <a:latin typeface="Cambria" pitchFamily="18" charset="0"/>
                </a:rPr>
                <a:t>	</a:t>
              </a:r>
              <a:r>
                <a:rPr lang="ru-RU" sz="1400" dirty="0" smtClean="0">
                  <a:latin typeface="Cambria" pitchFamily="18" charset="0"/>
                </a:rPr>
                <a:t>(перекрывает полосы поглощения </a:t>
              </a:r>
              <a:r>
                <a:rPr lang="en-US" sz="1400" dirty="0" smtClean="0">
                  <a:latin typeface="Cambria" pitchFamily="18" charset="0"/>
                </a:rPr>
                <a:t>H</a:t>
              </a:r>
              <a:r>
                <a:rPr lang="en-US" sz="1400" baseline="-25000" dirty="0" smtClean="0">
                  <a:latin typeface="Cambria" pitchFamily="18" charset="0"/>
                </a:rPr>
                <a:t>2</a:t>
              </a:r>
              <a:r>
                <a:rPr lang="en-US" sz="1400" dirty="0" smtClean="0">
                  <a:latin typeface="Cambria" pitchFamily="18" charset="0"/>
                </a:rPr>
                <a:t>O </a:t>
              </a:r>
              <a:r>
                <a:rPr lang="ru-RU" sz="1400" dirty="0" smtClean="0">
                  <a:latin typeface="Cambria" pitchFamily="18" charset="0"/>
                </a:rPr>
                <a:t>и</a:t>
              </a:r>
              <a:r>
                <a:rPr lang="en-US" sz="1400" dirty="0" smtClean="0">
                  <a:latin typeface="Cambria" pitchFamily="18" charset="0"/>
                </a:rPr>
                <a:t> CO</a:t>
              </a:r>
              <a:r>
                <a:rPr lang="en-US" sz="1400" baseline="-25000" dirty="0" smtClean="0">
                  <a:latin typeface="Cambria" pitchFamily="18" charset="0"/>
                </a:rPr>
                <a:t>2</a:t>
              </a:r>
              <a:r>
                <a:rPr lang="ru-RU" sz="1400" dirty="0" smtClean="0">
                  <a:latin typeface="Cambria" pitchFamily="18" charset="0"/>
                </a:rPr>
                <a:t>)</a:t>
              </a:r>
            </a:p>
            <a:p>
              <a:pPr marL="446088" lvl="1" indent="-176213" algn="just">
                <a:lnSpc>
                  <a:spcPct val="114000"/>
                </a:lnSpc>
                <a:buFont typeface="Wingdings" pitchFamily="2" charset="2"/>
                <a:buChar char="ü"/>
              </a:pPr>
              <a:r>
                <a:rPr lang="ru-RU" sz="1400" dirty="0" smtClean="0">
                  <a:latin typeface="Cambria" pitchFamily="18" charset="0"/>
                </a:rPr>
                <a:t>Длительность импульса: </a:t>
              </a:r>
              <a:r>
                <a:rPr lang="ru-RU" sz="1400" dirty="0" smtClean="0">
                  <a:solidFill>
                    <a:srgbClr val="FF0000"/>
                  </a:solidFill>
                  <a:latin typeface="Cambria" pitchFamily="18" charset="0"/>
                </a:rPr>
                <a:t>~</a:t>
              </a:r>
              <a:r>
                <a:rPr lang="ru-RU" sz="1500" b="1" dirty="0" smtClean="0">
                  <a:solidFill>
                    <a:srgbClr val="FF0000"/>
                  </a:solidFill>
                  <a:latin typeface="Cambria" pitchFamily="18" charset="0"/>
                </a:rPr>
                <a:t>920 </a:t>
              </a:r>
              <a:r>
                <a:rPr lang="ru-RU" sz="1500" b="1" dirty="0" err="1" smtClean="0">
                  <a:solidFill>
                    <a:srgbClr val="FF0000"/>
                  </a:solidFill>
                  <a:latin typeface="Cambria" pitchFamily="18" charset="0"/>
                </a:rPr>
                <a:t>фс</a:t>
              </a:r>
              <a:endParaRPr lang="ru-RU" sz="1500" dirty="0" smtClean="0">
                <a:latin typeface="Cambria" pitchFamily="18" charset="0"/>
              </a:endParaRPr>
            </a:p>
            <a:p>
              <a:pPr marL="446088" lvl="1" indent="-176213" algn="just">
                <a:lnSpc>
                  <a:spcPct val="114000"/>
                </a:lnSpc>
                <a:buFont typeface="Wingdings" pitchFamily="2" charset="2"/>
                <a:buChar char="ü"/>
              </a:pPr>
              <a:r>
                <a:rPr lang="ru-RU" sz="1400" dirty="0" smtClean="0">
                  <a:latin typeface="Cambria" pitchFamily="18" charset="0"/>
                </a:rPr>
                <a:t>Энергия в импульсе: </a:t>
              </a:r>
              <a:r>
                <a:rPr lang="ru-RU" sz="1400" dirty="0" smtClean="0">
                  <a:solidFill>
                    <a:srgbClr val="FF0000"/>
                  </a:solidFill>
                  <a:latin typeface="Cambria" pitchFamily="18" charset="0"/>
                </a:rPr>
                <a:t>~</a:t>
              </a:r>
              <a:r>
                <a:rPr lang="ru-RU" sz="1500" b="1" dirty="0" smtClean="0">
                  <a:solidFill>
                    <a:srgbClr val="FF0000"/>
                  </a:solidFill>
                  <a:latin typeface="Cambria" pitchFamily="18" charset="0"/>
                </a:rPr>
                <a:t>10 мкДж</a:t>
              </a:r>
            </a:p>
            <a:p>
              <a:pPr marL="446088" lvl="1" indent="-176213" algn="just">
                <a:lnSpc>
                  <a:spcPct val="114000"/>
                </a:lnSpc>
                <a:buFont typeface="Wingdings" pitchFamily="2" charset="2"/>
                <a:buChar char="ü"/>
              </a:pPr>
              <a:r>
                <a:rPr lang="ru-RU" sz="1400" dirty="0" smtClean="0">
                  <a:latin typeface="Cambria" pitchFamily="18" charset="0"/>
                </a:rPr>
                <a:t>Квантовая эффективность: 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 pitchFamily="18" charset="0"/>
                </a:rPr>
                <a:t>28 %</a:t>
              </a:r>
              <a:r>
                <a:rPr lang="en-US" sz="1400" b="1" dirty="0" smtClean="0">
                  <a:latin typeface="Cambria" pitchFamily="18" charset="0"/>
                </a:rPr>
                <a:t> </a:t>
              </a:r>
              <a:endParaRPr lang="ru-RU" sz="1400" b="1" dirty="0" smtClean="0">
                <a:latin typeface="Cambria" pitchFamily="18" charset="0"/>
              </a:endParaRPr>
            </a:p>
            <a:p>
              <a:pPr marL="446088" lvl="1" indent="-176213" algn="just">
                <a:lnSpc>
                  <a:spcPct val="114000"/>
                </a:lnSpc>
                <a:buFont typeface="Wingdings" pitchFamily="2" charset="2"/>
                <a:buChar char="ü"/>
              </a:pPr>
              <a:r>
                <a:rPr lang="ru-RU" sz="1400" dirty="0" smtClean="0">
                  <a:latin typeface="Cambria" pitchFamily="18" charset="0"/>
                </a:rPr>
                <a:t>Возможна оптимизация параметров лазера</a:t>
              </a:r>
            </a:p>
            <a:p>
              <a:pPr marL="727075" lvl="1" indent="-269875" algn="just">
                <a:lnSpc>
                  <a:spcPct val="114000"/>
                </a:lnSpc>
              </a:pPr>
              <a:endParaRPr lang="ru-RU" sz="1000" b="1" dirty="0" smtClean="0">
                <a:latin typeface="Cambria" pitchFamily="18" charset="0"/>
              </a:endParaRPr>
            </a:p>
            <a:p>
              <a:pPr marL="269875" indent="-269875" algn="just">
                <a:lnSpc>
                  <a:spcPct val="114000"/>
                </a:lnSpc>
                <a:buFont typeface="Wingdings" pitchFamily="2" charset="2"/>
                <a:buChar char="Ø"/>
              </a:pPr>
              <a:r>
                <a:rPr lang="ru-RU" sz="1500" b="1" dirty="0" smtClean="0">
                  <a:latin typeface="Cambria" pitchFamily="18" charset="0"/>
                </a:rPr>
                <a:t>Газовые волоконные ВКР лазеры перспективны для генерации УКИ </a:t>
              </a:r>
            </a:p>
            <a:p>
              <a:pPr marL="269875" indent="-269875" algn="just">
                <a:lnSpc>
                  <a:spcPct val="114000"/>
                </a:lnSpc>
              </a:pPr>
              <a:r>
                <a:rPr lang="ru-RU" sz="1500" b="1" dirty="0" smtClean="0">
                  <a:latin typeface="Cambria" pitchFamily="18" charset="0"/>
                </a:rPr>
                <a:t>	с большой энергией в импульсе в среднем ИК  </a:t>
              </a:r>
              <a:endParaRPr lang="ru-RU" sz="1500" dirty="0" smtClean="0">
                <a:latin typeface="Cambria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157526" y="4539884"/>
            <a:ext cx="1596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alexglad@fo.gpi.ru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План доклада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20343" y="555674"/>
            <a:ext cx="7103315" cy="4220308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03064" y="642460"/>
            <a:ext cx="6909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  <a:ea typeface="Cambria" pitchFamily="18" charset="0"/>
                <a:sym typeface="Symbol"/>
              </a:rPr>
              <a:t>  Мотивация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b="1" dirty="0" smtClean="0">
                <a:latin typeface="Cambria" pitchFamily="18" charset="0"/>
                <a:ea typeface="Cambria" pitchFamily="18" charset="0"/>
                <a:sym typeface="Symbol"/>
              </a:rPr>
              <a:t> 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Ультракороткие импульсы (УКИ)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b="1" dirty="0" smtClean="0">
                <a:latin typeface="Cambria" pitchFamily="18" charset="0"/>
                <a:ea typeface="Cambria" pitchFamily="18" charset="0"/>
                <a:sym typeface="Symbol"/>
              </a:rPr>
              <a:t> 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Освоение различных спектральных диапазонов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 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При чем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здесь</a:t>
            </a:r>
            <a:r>
              <a:rPr lang="en-US" sz="1600" dirty="0" smtClean="0">
                <a:latin typeface="Cambria" pitchFamily="18" charset="0"/>
                <a:ea typeface="Cambria" pitchFamily="18" charset="0"/>
                <a:sym typeface="Symbol"/>
              </a:rPr>
              <a:t>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полые световоды?  </a:t>
            </a:r>
          </a:p>
          <a:p>
            <a:pPr lvl="1"/>
            <a:endParaRPr lang="ru-RU" dirty="0" smtClean="0">
              <a:latin typeface="Cambria" pitchFamily="18" charset="0"/>
              <a:ea typeface="Cambria" pitchFamily="18" charset="0"/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  <a:ea typeface="Cambria" pitchFamily="18" charset="0"/>
                <a:sym typeface="Symbol"/>
              </a:rPr>
              <a:t>  ВКР генерация УКИ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latin typeface="Cambria" pitchFamily="18" charset="0"/>
                <a:ea typeface="Cambria" pitchFamily="18" charset="0"/>
                <a:sym typeface="Symbol"/>
              </a:rPr>
              <a:t>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Проблемы 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    Метод решения</a:t>
            </a:r>
          </a:p>
          <a:p>
            <a:pPr lvl="1"/>
            <a:endParaRPr lang="ru-RU" sz="1600" dirty="0" smtClean="0">
              <a:latin typeface="Cambria" pitchFamily="18" charset="0"/>
              <a:ea typeface="Cambria" pitchFamily="18" charset="0"/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  <a:ea typeface="Cambria" pitchFamily="18" charset="0"/>
                <a:sym typeface="Symbol"/>
              </a:rPr>
              <a:t>  ВКР генерация УКИ в среднем ИК  в полых световодах</a:t>
            </a:r>
            <a:endParaRPr lang="ru-RU" dirty="0" smtClean="0">
              <a:latin typeface="Cambria" pitchFamily="18" charset="0"/>
              <a:ea typeface="Cambria" pitchFamily="18" charset="0"/>
              <a:sym typeface="Symbol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ea typeface="Cambria" pitchFamily="18" charset="0"/>
                <a:sym typeface="Symbol"/>
              </a:rPr>
              <a:t>   </a:t>
            </a: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Спектральные характеристики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    Длительность импульсов 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 smtClean="0">
                <a:latin typeface="Cambria" pitchFamily="18" charset="0"/>
                <a:ea typeface="Cambria" pitchFamily="18" charset="0"/>
                <a:sym typeface="Symbol"/>
              </a:rPr>
              <a:t>    Квантовая эффективность</a:t>
            </a:r>
          </a:p>
          <a:p>
            <a:pPr lvl="1"/>
            <a:endParaRPr lang="ru-RU" dirty="0" smtClean="0">
              <a:latin typeface="Cambria" pitchFamily="18" charset="0"/>
              <a:ea typeface="Cambria" pitchFamily="18" charset="0"/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mbria" pitchFamily="18" charset="0"/>
                <a:ea typeface="Cambria" pitchFamily="18" charset="0"/>
                <a:sym typeface="Symbol"/>
              </a:rPr>
              <a:t>   </a:t>
            </a:r>
            <a:r>
              <a:rPr lang="ru-RU" b="1" dirty="0" smtClean="0">
                <a:latin typeface="Cambria" pitchFamily="18" charset="0"/>
                <a:ea typeface="Cambria" pitchFamily="18" charset="0"/>
                <a:sym typeface="Symbol"/>
              </a:rPr>
              <a:t>Выводы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кругленный прямоугольник 135"/>
          <p:cNvSpPr/>
          <p:nvPr/>
        </p:nvSpPr>
        <p:spPr>
          <a:xfrm>
            <a:off x="123041" y="2708040"/>
            <a:ext cx="8914381" cy="2089042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1318" y="590843"/>
            <a:ext cx="8914381" cy="1920239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Применения фемтосекундных лазеров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523039" y="637913"/>
            <a:ext cx="642217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 smtClean="0">
                <a:latin typeface="Cambria" pitchFamily="18" charset="0"/>
              </a:rPr>
              <a:t>  </a:t>
            </a:r>
            <a:r>
              <a:rPr lang="ru-RU" sz="1600" b="1" dirty="0" smtClean="0">
                <a:latin typeface="Cambria" pitchFamily="18" charset="0"/>
              </a:rPr>
              <a:t>Исследование быстропротекающих процессов</a:t>
            </a:r>
            <a:r>
              <a:rPr lang="en-US" sz="1600" b="1" dirty="0" smtClean="0">
                <a:latin typeface="Cambria" pitchFamily="18" charset="0"/>
              </a:rPr>
              <a:t> </a:t>
            </a:r>
          </a:p>
          <a:p>
            <a:pPr marL="180975" indent="-180975">
              <a:lnSpc>
                <a:spcPct val="150000"/>
              </a:lnSpc>
            </a:pPr>
            <a:r>
              <a:rPr lang="en-US" sz="1400" dirty="0" smtClean="0">
                <a:latin typeface="Cambria" pitchFamily="18" charset="0"/>
                <a:ea typeface="Cambria" pitchFamily="18" charset="0"/>
              </a:rPr>
              <a:t>	   A.H.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Zewail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, “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Femtochemistry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”, </a:t>
            </a:r>
            <a:r>
              <a:rPr lang="en-US" sz="1400" i="1" dirty="0" smtClean="0">
                <a:latin typeface="Cambria" pitchFamily="18" charset="0"/>
                <a:ea typeface="Cambria" pitchFamily="18" charset="0"/>
              </a:rPr>
              <a:t>J. Phys. Chem. A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104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(24), 5660–5694 (2000)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Модификация и обработка материалов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Нелинейная оптика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  Генерация суперконтинуума</a:t>
            </a:r>
          </a:p>
        </p:txBody>
      </p:sp>
      <p:pic>
        <p:nvPicPr>
          <p:cNvPr id="29" name="Рисунок 28" descr="Pump_Pulse_Transf-Limited.png"/>
          <p:cNvPicPr>
            <a:picLocks/>
          </p:cNvPicPr>
          <p:nvPr/>
        </p:nvPicPr>
        <p:blipFill>
          <a:blip r:embed="rId4"/>
          <a:srcRect l="47556" t="7452" r="43481" b="14513"/>
          <a:stretch>
            <a:fillRect/>
          </a:stretch>
        </p:blipFill>
        <p:spPr>
          <a:xfrm>
            <a:off x="785284" y="910693"/>
            <a:ext cx="337342" cy="99963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cxnSp>
        <p:nvCxnSpPr>
          <p:cNvPr id="30" name="Прямая со стрелкой 29"/>
          <p:cNvCxnSpPr/>
          <p:nvPr/>
        </p:nvCxnSpPr>
        <p:spPr>
          <a:xfrm>
            <a:off x="281111" y="1885749"/>
            <a:ext cx="1349367" cy="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2215" y="1490415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t</a:t>
            </a:r>
            <a:endParaRPr lang="ru-RU" b="1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2" name="Рисунок 31" descr="NobelMed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3267" y="711839"/>
            <a:ext cx="360714" cy="360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505563" y="2778871"/>
            <a:ext cx="63928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Cambria" pitchFamily="18" charset="0"/>
              </a:rPr>
              <a:t>  Спектроскопия сверхвысокого разрешения</a:t>
            </a:r>
            <a:endParaRPr lang="en-US" sz="1600" b="1" dirty="0" smtClean="0">
              <a:latin typeface="Cambria" pitchFamily="18" charset="0"/>
            </a:endParaRPr>
          </a:p>
          <a:p>
            <a:pPr marL="180975" indent="-180975"/>
            <a:r>
              <a:rPr lang="ru-RU" sz="1400" dirty="0" smtClean="0">
                <a:latin typeface="Cambria" pitchFamily="18" charset="0"/>
              </a:rPr>
              <a:t>     </a:t>
            </a:r>
            <a:r>
              <a:rPr lang="en-US" sz="1400" dirty="0" smtClean="0">
                <a:latin typeface="Cambria" pitchFamily="18" charset="0"/>
              </a:rPr>
              <a:t>     </a:t>
            </a:r>
          </a:p>
          <a:p>
            <a:pPr marL="180975" indent="-180975"/>
            <a:endParaRPr lang="en-US" sz="1400" dirty="0" smtClean="0">
              <a:latin typeface="Cambria" pitchFamily="18" charset="0"/>
            </a:endParaRPr>
          </a:p>
          <a:p>
            <a:pPr marL="180975" indent="-180975"/>
            <a:endParaRPr lang="en-US" sz="1400" dirty="0" smtClean="0">
              <a:latin typeface="Cambria" pitchFamily="18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Cambria" pitchFamily="18" charset="0"/>
              </a:rPr>
              <a:t>  </a:t>
            </a:r>
            <a:r>
              <a:rPr lang="en-US" sz="1600" b="1" dirty="0" smtClean="0">
                <a:latin typeface="Cambria" pitchFamily="18" charset="0"/>
              </a:rPr>
              <a:t>Dual Comb Spectroscopy (DCS)</a:t>
            </a:r>
          </a:p>
          <a:p>
            <a:pPr marL="1258888"/>
            <a:r>
              <a:rPr lang="en-US" sz="1400" dirty="0" smtClean="0">
                <a:latin typeface="Cambria" pitchFamily="18" charset="0"/>
              </a:rPr>
              <a:t>DCS </a:t>
            </a:r>
            <a:r>
              <a:rPr lang="ru-RU" sz="1400" dirty="0" smtClean="0">
                <a:latin typeface="Cambria" pitchFamily="18" charset="0"/>
              </a:rPr>
              <a:t>– позволяет реализовать высокое спектральное разрешение   частотных гребенок </a:t>
            </a:r>
          </a:p>
        </p:txBody>
      </p:sp>
      <p:pic>
        <p:nvPicPr>
          <p:cNvPr id="35" name="Рисунок 34" descr="NobelMed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1655" y="2842291"/>
            <a:ext cx="360714" cy="360000"/>
          </a:xfrm>
          <a:prstGeom prst="rect">
            <a:avLst/>
          </a:prstGeom>
        </p:spPr>
      </p:pic>
      <p:grpSp>
        <p:nvGrpSpPr>
          <p:cNvPr id="2" name="Группа 134"/>
          <p:cNvGrpSpPr/>
          <p:nvPr/>
        </p:nvGrpSpPr>
        <p:grpSpPr>
          <a:xfrm>
            <a:off x="321580" y="2890946"/>
            <a:ext cx="1483248" cy="798950"/>
            <a:chOff x="377851" y="2750263"/>
            <a:chExt cx="1483248" cy="798950"/>
          </a:xfrm>
        </p:grpSpPr>
        <p:cxnSp>
          <p:nvCxnSpPr>
            <p:cNvPr id="36" name="Прямая со стрелкой 35"/>
            <p:cNvCxnSpPr/>
            <p:nvPr/>
          </p:nvCxnSpPr>
          <p:spPr>
            <a:xfrm>
              <a:off x="377851" y="3547079"/>
              <a:ext cx="1349367" cy="9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48193" y="31798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Cambria" pitchFamily="18" charset="0"/>
                  <a:ea typeface="Cambria" pitchFamily="18" charset="0"/>
                </a:rPr>
                <a:t>ν</a:t>
              </a:r>
              <a:endParaRPr lang="ru-RU" b="1" dirty="0" smtClean="0"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3" name="Группа 133"/>
            <p:cNvGrpSpPr/>
            <p:nvPr/>
          </p:nvGrpSpPr>
          <p:grpSpPr>
            <a:xfrm>
              <a:off x="445650" y="2750263"/>
              <a:ext cx="1047484" cy="792000"/>
              <a:chOff x="393564" y="2298850"/>
              <a:chExt cx="1412098" cy="792000"/>
            </a:xfrm>
          </p:grpSpPr>
          <p:grpSp>
            <p:nvGrpSpPr>
              <p:cNvPr id="4" name="Группа 120"/>
              <p:cNvGrpSpPr/>
              <p:nvPr/>
            </p:nvGrpSpPr>
            <p:grpSpPr>
              <a:xfrm>
                <a:off x="393564" y="2298850"/>
                <a:ext cx="669389" cy="792000"/>
                <a:chOff x="393564" y="2291134"/>
                <a:chExt cx="669389" cy="792000"/>
              </a:xfrm>
            </p:grpSpPr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 rot="5400000">
                  <a:off x="213564" y="2903134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rot="5400000">
                  <a:off x="253200" y="2885134"/>
                  <a:ext cx="396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rot="5400000">
                  <a:off x="294114" y="2867134"/>
                  <a:ext cx="43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rot="5400000">
                  <a:off x="328427" y="2831134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rot="5400000">
                  <a:off x="361602" y="2795134"/>
                  <a:ext cx="576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rot="5400000">
                  <a:off x="406644" y="2777134"/>
                  <a:ext cx="61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rot="5400000">
                  <a:off x="456664" y="2759134"/>
                  <a:ext cx="648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rot="5400000">
                  <a:off x="507961" y="2741134"/>
                  <a:ext cx="68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 rot="5400000">
                  <a:off x="556839" y="2723134"/>
                  <a:ext cx="72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 rot="5400000">
                  <a:off x="619532" y="2705134"/>
                  <a:ext cx="756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rot="5400000">
                  <a:off x="666953" y="2687134"/>
                  <a:ext cx="79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Группа 121"/>
              <p:cNvGrpSpPr/>
              <p:nvPr/>
            </p:nvGrpSpPr>
            <p:grpSpPr>
              <a:xfrm flipH="1">
                <a:off x="1136273" y="2298850"/>
                <a:ext cx="669389" cy="792000"/>
                <a:chOff x="393564" y="2291134"/>
                <a:chExt cx="669389" cy="792000"/>
              </a:xfrm>
            </p:grpSpPr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 rot="5400000">
                  <a:off x="213564" y="2903134"/>
                  <a:ext cx="36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 rot="5400000">
                  <a:off x="253200" y="2885134"/>
                  <a:ext cx="396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 rot="5400000">
                  <a:off x="294114" y="2867134"/>
                  <a:ext cx="43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 rot="5400000">
                  <a:off x="328427" y="2831134"/>
                  <a:ext cx="50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 rot="5400000">
                  <a:off x="352120" y="2795134"/>
                  <a:ext cx="576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 rot="5400000">
                  <a:off x="406644" y="2777134"/>
                  <a:ext cx="61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 rot="5400000">
                  <a:off x="456664" y="2759134"/>
                  <a:ext cx="648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 rot="5400000">
                  <a:off x="507961" y="2741134"/>
                  <a:ext cx="684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 rot="5400000">
                  <a:off x="566322" y="2723134"/>
                  <a:ext cx="72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 rot="5400000">
                  <a:off x="619532" y="2705134"/>
                  <a:ext cx="756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 rot="5400000">
                  <a:off x="666953" y="2687134"/>
                  <a:ext cx="79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28638" y="3760788"/>
          <a:ext cx="923925" cy="503237"/>
        </p:xfrm>
        <a:graphic>
          <a:graphicData uri="http://schemas.openxmlformats.org/presentationml/2006/ole">
            <p:oleObj spid="_x0000_s81923" name="Equation" r:id="rId6" imgW="723600" imgH="393480" progId="Equation.DSMT4">
              <p:embed/>
            </p:oleObj>
          </a:graphicData>
        </a:graphic>
      </p:graphicFrame>
      <p:grpSp>
        <p:nvGrpSpPr>
          <p:cNvPr id="6" name="Группа 141"/>
          <p:cNvGrpSpPr/>
          <p:nvPr/>
        </p:nvGrpSpPr>
        <p:grpSpPr>
          <a:xfrm>
            <a:off x="2822575" y="3207449"/>
            <a:ext cx="4028387" cy="541606"/>
            <a:chOff x="3329018" y="3953022"/>
            <a:chExt cx="4028387" cy="541606"/>
          </a:xfrm>
        </p:grpSpPr>
        <p:graphicFrame>
          <p:nvGraphicFramePr>
            <p:cNvPr id="138" name="Объект 137"/>
            <p:cNvGraphicFramePr>
              <a:graphicFrameLocks noChangeAspect="1"/>
            </p:cNvGraphicFramePr>
            <p:nvPr/>
          </p:nvGraphicFramePr>
          <p:xfrm>
            <a:off x="3329018" y="3988836"/>
            <a:ext cx="925513" cy="503237"/>
          </p:xfrm>
          <a:graphic>
            <a:graphicData uri="http://schemas.openxmlformats.org/presentationml/2006/ole">
              <p:oleObj spid="_x0000_s81922" name="Equation" r:id="rId7" imgW="723600" imgH="393480" progId="Equation.DSMT4">
                <p:embed/>
              </p:oleObj>
            </a:graphicData>
          </a:graphic>
        </p:graphicFrame>
        <p:sp>
          <p:nvSpPr>
            <p:cNvPr id="139" name="Прямоугольник 138"/>
            <p:cNvSpPr/>
            <p:nvPr/>
          </p:nvSpPr>
          <p:spPr>
            <a:xfrm>
              <a:off x="3355144" y="3953022"/>
              <a:ext cx="3903785" cy="54160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297682" y="3964843"/>
              <a:ext cx="30597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/>
              <a:r>
                <a:rPr lang="ru-RU" sz="1400" dirty="0" smtClean="0">
                  <a:latin typeface="Cambria" pitchFamily="18" charset="0"/>
                </a:rPr>
                <a:t>Дифракционные спектрометры </a:t>
              </a:r>
            </a:p>
            <a:p>
              <a:pPr marL="180975" indent="-180975"/>
              <a:r>
                <a:rPr lang="ru-RU" sz="1400" dirty="0" err="1" smtClean="0">
                  <a:latin typeface="Cambria" pitchFamily="18" charset="0"/>
                </a:rPr>
                <a:t>Фурье-спектрометры</a:t>
              </a:r>
              <a:r>
                <a:rPr lang="ru-RU" sz="1400" dirty="0" smtClean="0">
                  <a:latin typeface="Cambria" pitchFamily="18" charset="0"/>
                </a:rPr>
                <a:t> </a:t>
              </a:r>
              <a:endParaRPr lang="ru-RU" dirty="0"/>
            </a:p>
          </p:txBody>
        </p:sp>
      </p:grp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814638" y="4202113"/>
          <a:ext cx="973137" cy="503237"/>
        </p:xfrm>
        <a:graphic>
          <a:graphicData uri="http://schemas.openxmlformats.org/presentationml/2006/ole">
            <p:oleObj spid="_x0000_s81924" name="Equation" r:id="rId8" imgW="761760" imgH="393480" progId="Equation.DSMT4">
              <p:embed/>
            </p:oleObj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781715" y="3814954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~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86472" y="3292105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~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065371" y="425574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~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68812" y="555674"/>
            <a:ext cx="8760886" cy="4325816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Dual Comb Spectroscopy (DCS)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721" y="1522310"/>
            <a:ext cx="7508183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53464" y="562480"/>
            <a:ext cx="3706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I.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Coddington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et al., </a:t>
            </a:r>
            <a:r>
              <a:rPr lang="en-US" sz="1400" i="1" dirty="0" err="1" smtClean="0">
                <a:latin typeface="Cambria" pitchFamily="18" charset="0"/>
                <a:ea typeface="Cambria" pitchFamily="18" charset="0"/>
              </a:rPr>
              <a:t>Optica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3, 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414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-426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(2016)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4158" y="886264"/>
            <a:ext cx="413568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DCS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= 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гетеродинное детектирование, где 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вместо двух частот  –  две гребенки частот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15294" y="621527"/>
            <a:ext cx="8913412" cy="4244671"/>
          </a:xfrm>
          <a:prstGeom prst="roundRect">
            <a:avLst>
              <a:gd name="adj" fmla="val 14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DCS 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это всегда очень сложно (?)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 l="1520"/>
          <a:stretch>
            <a:fillRect/>
          </a:stretch>
        </p:blipFill>
        <p:spPr bwMode="auto">
          <a:xfrm>
            <a:off x="151079" y="1139259"/>
            <a:ext cx="578035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70355" y="659961"/>
            <a:ext cx="4312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G. </a:t>
            </a: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Millot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et al. </a:t>
            </a:r>
            <a:r>
              <a:rPr lang="en-US" sz="1600" i="1" dirty="0" smtClean="0">
                <a:latin typeface="Cambria" pitchFamily="18" charset="0"/>
                <a:ea typeface="Cambria" pitchFamily="18" charset="0"/>
              </a:rPr>
              <a:t>Nature Photon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10, 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27–30 (2016)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5561" y="1157259"/>
            <a:ext cx="3133369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8394" y="3116905"/>
            <a:ext cx="78809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Два 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комба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от одного лазерного диода                  Сложная система синхронизации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Газовая ячейка = Полый световод (48 м)                      Многопроходная ячейка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Cambria" pitchFamily="18" charset="0"/>
                <a:ea typeface="Cambria" pitchFamily="18" charset="0"/>
              </a:rPr>
              <a:t>  Полностью волоконная схема   =   компактность, надежность</a:t>
            </a:r>
            <a:endParaRPr lang="en-US" sz="16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Быстродействие (10 мкс)                                             Механически движущиеся части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141175" y="3315684"/>
            <a:ext cx="3252084" cy="216000"/>
            <a:chOff x="5045765" y="3681454"/>
            <a:chExt cx="3252084" cy="27829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045765" y="3681454"/>
              <a:ext cx="3252084" cy="2782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45765" y="3681454"/>
              <a:ext cx="3252084" cy="2782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5158404" y="3690726"/>
            <a:ext cx="3252084" cy="216000"/>
            <a:chOff x="5045765" y="3681454"/>
            <a:chExt cx="3252084" cy="27829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045765" y="3681454"/>
              <a:ext cx="3252084" cy="2782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045765" y="3681454"/>
              <a:ext cx="3252084" cy="2782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5166356" y="4438145"/>
            <a:ext cx="3252084" cy="216000"/>
            <a:chOff x="5045765" y="3681454"/>
            <a:chExt cx="3252084" cy="27829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045765" y="3681454"/>
              <a:ext cx="3252084" cy="2782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045765" y="3681454"/>
              <a:ext cx="3252084" cy="2782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48322" y="1419004"/>
            <a:ext cx="8833900" cy="3427316"/>
          </a:xfrm>
          <a:prstGeom prst="roundRect">
            <a:avLst>
              <a:gd name="adj" fmla="val 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УКИ в УФ диапазоне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63002" y="1441784"/>
            <a:ext cx="3963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Дисперсионные волны</a:t>
            </a:r>
          </a:p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F.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Köttig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et al., </a:t>
            </a:r>
            <a:r>
              <a:rPr lang="en-US" sz="1400" i="1" dirty="0" err="1" smtClean="0">
                <a:latin typeface="Cambria" pitchFamily="18" charset="0"/>
                <a:ea typeface="Cambria" pitchFamily="18" charset="0"/>
              </a:rPr>
              <a:t>Optica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4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, 1272-1276 (2017)</a:t>
            </a:r>
            <a:endParaRPr lang="ru-RU" sz="1400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Каскадная генерация гармоник</a:t>
            </a:r>
          </a:p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D. E. Couch et al., </a:t>
            </a:r>
            <a:r>
              <a:rPr lang="en-US" sz="1400" i="1" dirty="0" err="1" smtClean="0">
                <a:latin typeface="Cambria" pitchFamily="18" charset="0"/>
                <a:ea typeface="Cambria" pitchFamily="18" charset="0"/>
              </a:rPr>
              <a:t>Optica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7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, 832-837 (2020)</a:t>
            </a:r>
          </a:p>
          <a:p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endParaRPr lang="ru-RU" sz="1600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0658" name="Picture 2" descr="https://www.osapublishing.org/getImage.cfm?img=QC5sYXJnZSxvcHRpY2EtNy03LTgzMi1nMDAx"/>
          <p:cNvPicPr>
            <a:picLocks noChangeAspect="1" noChangeArrowheads="1"/>
          </p:cNvPicPr>
          <p:nvPr/>
        </p:nvPicPr>
        <p:blipFill>
          <a:blip r:embed="rId4"/>
          <a:srcRect b="48547"/>
          <a:stretch>
            <a:fillRect/>
          </a:stretch>
        </p:blipFill>
        <p:spPr bwMode="auto">
          <a:xfrm>
            <a:off x="234480" y="2960903"/>
            <a:ext cx="3429721" cy="1260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89611" y="3218609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69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нм 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(18 эВ)</a:t>
            </a:r>
          </a:p>
        </p:txBody>
      </p:sp>
      <p:grpSp>
        <p:nvGrpSpPr>
          <p:cNvPr id="2" name="Группа 53"/>
          <p:cNvGrpSpPr/>
          <p:nvPr/>
        </p:nvGrpSpPr>
        <p:grpSpPr>
          <a:xfrm>
            <a:off x="0" y="508427"/>
            <a:ext cx="9144000" cy="861155"/>
            <a:chOff x="7034" y="438097"/>
            <a:chExt cx="9144000" cy="86115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034" y="464235"/>
              <a:ext cx="9144000" cy="822960"/>
            </a:xfrm>
            <a:prstGeom prst="roundRect">
              <a:avLst>
                <a:gd name="adj" fmla="val 643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pic>
          <p:nvPicPr>
            <p:cNvPr id="23" name="Рисунок 22" descr="FrequencyScale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67" y="716972"/>
              <a:ext cx="8889558" cy="246663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72805" y="438097"/>
              <a:ext cx="67488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  X-rays             VUV               DUV       Near-UV</a:t>
              </a:r>
              <a:r>
                <a:rPr lang="en-US" sz="1400" b="1" dirty="0" smtClean="0">
                  <a:latin typeface="Cambria" pitchFamily="18" charset="0"/>
                  <a:ea typeface="Cambria" pitchFamily="18" charset="0"/>
                </a:rPr>
                <a:t>      Visible            Near-IR                  </a:t>
              </a:r>
              <a:r>
                <a:rPr lang="en-US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Mid-IR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8267" y="1005840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2500 </a:t>
              </a:r>
              <a:endParaRPr lang="ru-RU" sz="1200" b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02038" y="101052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mbria" pitchFamily="18" charset="0"/>
                  <a:ea typeface="Cambria" pitchFamily="18" charset="0"/>
                </a:rPr>
                <a:t>400</a:t>
              </a:r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 </a:t>
              </a:r>
              <a:endParaRPr lang="ru-RU" sz="1200" b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06392" y="101521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mbria" pitchFamily="18" charset="0"/>
                  <a:ea typeface="Cambria" pitchFamily="18" charset="0"/>
                </a:rPr>
                <a:t>300</a:t>
              </a:r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 </a:t>
              </a:r>
              <a:endParaRPr lang="ru-RU" sz="1200" b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83429" y="1022253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mbria" pitchFamily="18" charset="0"/>
                  <a:ea typeface="Cambria" pitchFamily="18" charset="0"/>
                </a:rPr>
                <a:t>200</a:t>
              </a:r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 </a:t>
              </a:r>
              <a:endParaRPr lang="ru-RU" sz="1200" b="1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6354" y="1019909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mbria" pitchFamily="18" charset="0"/>
                  <a:ea typeface="Cambria" pitchFamily="18" charset="0"/>
                </a:rPr>
                <a:t>10</a:t>
              </a:r>
              <a:endParaRPr lang="ru-RU" sz="1200" b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5437555" y="787402"/>
              <a:ext cx="576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4225359" y="785054"/>
              <a:ext cx="576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292993" y="100818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8</a:t>
              </a:r>
              <a:r>
                <a:rPr lang="ru-RU" sz="1200" b="1" dirty="0" smtClean="0">
                  <a:latin typeface="Cambria" pitchFamily="18" charset="0"/>
                  <a:ea typeface="Cambria" pitchFamily="18" charset="0"/>
                </a:rPr>
                <a:t>00</a:t>
              </a:r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 </a:t>
              </a:r>
              <a:endParaRPr lang="ru-RU" sz="1200" b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56272" y="984738"/>
              <a:ext cx="90000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353859" y="954259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latin typeface="Cambria"/>
                  <a:ea typeface="Cambria"/>
                </a:rPr>
                <a:t>λ</a:t>
              </a:r>
              <a:r>
                <a:rPr lang="en-US" sz="1400" b="1" dirty="0" smtClean="0">
                  <a:latin typeface="Cambria"/>
                  <a:ea typeface="Cambria"/>
                </a:rPr>
                <a:t>,  </a:t>
              </a:r>
              <a:r>
                <a:rPr lang="ru-RU" sz="1400" b="1" dirty="0" smtClean="0">
                  <a:latin typeface="Cambria" pitchFamily="18" charset="0"/>
                  <a:ea typeface="Cambria" pitchFamily="18" charset="0"/>
                </a:rPr>
                <a:t>нм</a:t>
              </a:r>
              <a:endParaRPr lang="ru-RU" sz="1400" b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3350817" y="782710"/>
              <a:ext cx="576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2415316" y="782709"/>
              <a:ext cx="576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1613457" y="775676"/>
              <a:ext cx="576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600583" y="775675"/>
              <a:ext cx="576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5269" y="1991968"/>
            <a:ext cx="3291833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Прямоугольник 55"/>
          <p:cNvSpPr/>
          <p:nvPr/>
        </p:nvSpPr>
        <p:spPr>
          <a:xfrm>
            <a:off x="4871772" y="1465648"/>
            <a:ext cx="4040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  Генерация высоких гармоник </a:t>
            </a:r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(HHG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01469" y="3307702"/>
            <a:ext cx="84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20</a:t>
            </a:r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нм </a:t>
            </a: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(61 эВ)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155812" y="1710831"/>
            <a:ext cx="3713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itchFamily="18" charset="0"/>
                <a:ea typeface="Cambria" pitchFamily="18" charset="0"/>
              </a:rPr>
              <a:t>F. </a:t>
            </a:r>
            <a:r>
              <a:rPr lang="en-US" sz="1400" dirty="0" err="1" smtClean="0">
                <a:latin typeface="Cambria" pitchFamily="18" charset="0"/>
                <a:ea typeface="Cambria" pitchFamily="18" charset="0"/>
              </a:rPr>
              <a:t>Wiegandt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 et al., </a:t>
            </a:r>
            <a:r>
              <a:rPr lang="en-US" sz="1400" i="1" dirty="0" err="1" smtClean="0">
                <a:latin typeface="Cambria" pitchFamily="18" charset="0"/>
                <a:ea typeface="Cambria" pitchFamily="18" charset="0"/>
              </a:rPr>
              <a:t>Optica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6</a:t>
            </a:r>
            <a:r>
              <a:rPr lang="en-US" sz="1400" dirty="0" smtClean="0">
                <a:latin typeface="Cambria" pitchFamily="18" charset="0"/>
                <a:ea typeface="Cambria" pitchFamily="18" charset="0"/>
              </a:rPr>
              <a:t>, 442-447 (2019)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5416550" y="3971925"/>
          <a:ext cx="1493838" cy="765175"/>
        </p:xfrm>
        <a:graphic>
          <a:graphicData uri="http://schemas.openxmlformats.org/presentationml/2006/ole">
            <p:oleObj spid="_x0000_s82946" name="Equation" r:id="rId7" imgW="990360" imgH="507960" progId="Equation.DSMT4">
              <p:embed/>
            </p:oleObj>
          </a:graphicData>
        </a:graphic>
      </p:graphicFrame>
      <p:cxnSp>
        <p:nvCxnSpPr>
          <p:cNvPr id="61" name="Прямая соединительная линия 60"/>
          <p:cNvCxnSpPr>
            <a:stCxn id="20" idx="0"/>
            <a:endCxn id="20" idx="2"/>
          </p:cNvCxnSpPr>
          <p:nvPr/>
        </p:nvCxnSpPr>
        <p:spPr>
          <a:xfrm rot="16200000" flipH="1">
            <a:off x="2851614" y="3132662"/>
            <a:ext cx="34273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02356" y="412444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~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Применения УКИ в среднем ИК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3600" y="4851569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9600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05840" y="626012"/>
            <a:ext cx="6942406" cy="4093699"/>
          </a:xfrm>
          <a:prstGeom prst="roundRect">
            <a:avLst>
              <a:gd name="adj" fmla="val 20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56049" y="3038886"/>
            <a:ext cx="52224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Cambria" pitchFamily="18" charset="0"/>
              </a:rPr>
              <a:t>Спектроскопия клеток и тканей  </a:t>
            </a:r>
            <a:r>
              <a:rPr lang="ru-RU" sz="1600" dirty="0" smtClean="0">
                <a:latin typeface="Cambria" pitchFamily="18" charset="0"/>
              </a:rPr>
              <a:t>(биомедицина)</a:t>
            </a:r>
            <a:endParaRPr lang="en-US" sz="1600" dirty="0" smtClean="0">
              <a:latin typeface="Cambria" pitchFamily="18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ru-RU" sz="1600" b="1" dirty="0" smtClean="0">
                <a:latin typeface="Cambria" pitchFamily="18" charset="0"/>
              </a:rPr>
              <a:t>Удаленный </a:t>
            </a:r>
            <a:r>
              <a:rPr lang="ru-RU" sz="1600" b="1" dirty="0" err="1" smtClean="0">
                <a:latin typeface="Cambria" pitchFamily="18" charset="0"/>
              </a:rPr>
              <a:t>газоанализ</a:t>
            </a:r>
            <a:endParaRPr lang="en-US" sz="1600" b="1" dirty="0" smtClean="0">
              <a:latin typeface="Cambria" pitchFamily="18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Cambria" pitchFamily="18" charset="0"/>
              </a:rPr>
              <a:t>Нелинейная оптика </a:t>
            </a:r>
            <a:r>
              <a:rPr lang="ru-RU" sz="1600" dirty="0" smtClean="0">
                <a:latin typeface="Cambria" pitchFamily="18" charset="0"/>
              </a:rPr>
              <a:t>(</a:t>
            </a:r>
            <a:r>
              <a:rPr lang="en-US" sz="1600" dirty="0" smtClean="0">
                <a:latin typeface="Cambria" pitchFamily="18" charset="0"/>
              </a:rPr>
              <a:t>SC, HHG</a:t>
            </a:r>
            <a:r>
              <a:rPr lang="ru-RU" sz="1600" dirty="0" smtClean="0">
                <a:latin typeface="Cambria" pitchFamily="18" charset="0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Cambria" pitchFamily="18" charset="0"/>
              </a:rPr>
              <a:t> Обработка полимеров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sz="1600" b="1" dirty="0" smtClean="0">
                <a:latin typeface="Cambria" pitchFamily="18" charset="0"/>
              </a:rPr>
              <a:t>  </a:t>
            </a:r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26" name="Рисунок 25" descr="640px-Amino_Acid_Stru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4437" y="1224699"/>
            <a:ext cx="2223004" cy="166725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765682" y="829285"/>
            <a:ext cx="2282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Amino-acid  structure</a:t>
            </a:r>
            <a:endParaRPr lang="ru-RU" sz="16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985875" y="799146"/>
          <a:ext cx="187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798"/>
                <a:gridCol w="1083202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  <a:ea typeface="Cambria" pitchFamily="18" charset="0"/>
                        </a:rPr>
                        <a:t>Bond</a:t>
                      </a:r>
                      <a:endParaRPr lang="ru-RU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ambria" pitchFamily="18" charset="0"/>
                          <a:ea typeface="Cambria" pitchFamily="18" charset="0"/>
                        </a:rPr>
                        <a:t>λ</a:t>
                      </a:r>
                      <a:r>
                        <a:rPr lang="en-US" sz="1400" dirty="0" smtClean="0">
                          <a:latin typeface="Cambria" pitchFamily="18" charset="0"/>
                          <a:ea typeface="Cambria" pitchFamily="18" charset="0"/>
                        </a:rPr>
                        <a:t>  [</a:t>
                      </a:r>
                      <a:r>
                        <a:rPr lang="el-GR" sz="1400" dirty="0" smtClean="0">
                          <a:latin typeface="Cambria" pitchFamily="18" charset="0"/>
                          <a:ea typeface="Cambria" pitchFamily="18" charset="0"/>
                        </a:rPr>
                        <a:t>μ</a:t>
                      </a:r>
                      <a:r>
                        <a:rPr lang="en-US" sz="1400" dirty="0" smtClean="0">
                          <a:latin typeface="Cambria" pitchFamily="18" charset="0"/>
                          <a:ea typeface="Cambria" pitchFamily="18" charset="0"/>
                        </a:rPr>
                        <a:t>m]</a:t>
                      </a:r>
                      <a:endParaRPr lang="ru-RU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O</a:t>
                      </a:r>
                      <a:r>
                        <a:rPr lang="en-US" sz="1400" b="1" baseline="0" dirty="0" smtClean="0">
                          <a:latin typeface="Cambria" pitchFamily="18" charset="0"/>
                          <a:ea typeface="Cambria" pitchFamily="18" charset="0"/>
                        </a:rPr>
                        <a:t> – H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2.9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4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mbria" pitchFamily="18" charset="0"/>
                          <a:ea typeface="Cambria" pitchFamily="18" charset="0"/>
                        </a:rPr>
                        <a:t>N –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Cambria" pitchFamily="18" charset="0"/>
                          <a:ea typeface="Cambria" pitchFamily="18" charset="0"/>
                        </a:rPr>
                        <a:t>(Amid A)</a:t>
                      </a:r>
                      <a:endParaRPr lang="ru-RU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3.1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30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mbria" pitchFamily="18" charset="0"/>
                          <a:ea typeface="Cambria" pitchFamily="18" charset="0"/>
                        </a:rPr>
                        <a:t>C – H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3.3</a:t>
                      </a:r>
                      <a:r>
                        <a:rPr lang="en-US" sz="1400" b="1" baseline="0" dirty="0" smtClean="0">
                          <a:latin typeface="Cambria" pitchFamily="18" charset="0"/>
                          <a:ea typeface="Cambria" pitchFamily="18" charset="0"/>
                        </a:rPr>
                        <a:t> ÷ 3.5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C = O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5.9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4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mbria" pitchFamily="18" charset="0"/>
                          <a:ea typeface="Cambria" pitchFamily="18" charset="0"/>
                        </a:rPr>
                        <a:t>N –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Cambria" pitchFamily="18" charset="0"/>
                          <a:ea typeface="Cambria" pitchFamily="18" charset="0"/>
                        </a:rPr>
                        <a:t>(Amid I)</a:t>
                      </a:r>
                      <a:endParaRPr lang="ru-RU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  <a:ea typeface="Cambria" pitchFamily="18" charset="0"/>
                        </a:rPr>
                        <a:t>5.9 ÷ 6.3</a:t>
                      </a:r>
                      <a:endParaRPr lang="ru-RU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-11909" y="4869675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8456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5331" y="599705"/>
            <a:ext cx="4550280" cy="4164942"/>
          </a:xfrm>
          <a:prstGeom prst="roundRect">
            <a:avLst>
              <a:gd name="adj" fmla="val 19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5200" y="498958"/>
            <a:ext cx="45648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     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Газовые волоконные ВКР лазеры</a:t>
            </a:r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:  </a:t>
            </a:r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Накачка удобными источниками ближнего ИК</a:t>
            </a:r>
            <a:endParaRPr lang="en-US" sz="14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 smtClean="0">
                <a:latin typeface="Cambria" pitchFamily="18" charset="0"/>
                <a:ea typeface="Cambria" pitchFamily="18" charset="0"/>
              </a:rPr>
              <a:t>   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Большой стоксов сдвиг в газах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   Переброска гребенки частот в средний ИК ???</a:t>
            </a:r>
            <a:endParaRPr lang="en-US" sz="1400" b="1" dirty="0" smtClean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Группа 80"/>
          <p:cNvGrpSpPr/>
          <p:nvPr/>
        </p:nvGrpSpPr>
        <p:grpSpPr>
          <a:xfrm>
            <a:off x="231884" y="3008300"/>
            <a:ext cx="3987302" cy="1311178"/>
            <a:chOff x="231884" y="3101900"/>
            <a:chExt cx="3987302" cy="1311178"/>
          </a:xfrm>
        </p:grpSpPr>
        <p:cxnSp>
          <p:nvCxnSpPr>
            <p:cNvPr id="38" name="Прямая со стрелкой 37"/>
            <p:cNvCxnSpPr/>
            <p:nvPr/>
          </p:nvCxnSpPr>
          <p:spPr>
            <a:xfrm>
              <a:off x="587374" y="4076579"/>
              <a:ext cx="360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42160" y="4012968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Cambria Math" pitchFamily="18" charset="0"/>
                  <a:ea typeface="Cambria Math" pitchFamily="18" charset="0"/>
                </a:rPr>
                <a:t>ω</a:t>
              </a:r>
              <a:endParaRPr lang="ru-RU" sz="2000" b="1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 rot="16200000">
              <a:off x="120168" y="3607435"/>
              <a:ext cx="936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31884" y="3101900"/>
              <a:ext cx="268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Cambria Math" pitchFamily="18" charset="0"/>
                  <a:ea typeface="Cambria Math" pitchFamily="18" charset="0"/>
                </a:rPr>
                <a:t>I</a:t>
              </a:r>
              <a:endParaRPr lang="ru-RU" sz="2000" i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74" name="Улыбающееся лицо 73"/>
          <p:cNvSpPr/>
          <p:nvPr/>
        </p:nvSpPr>
        <p:spPr>
          <a:xfrm>
            <a:off x="170388" y="657076"/>
            <a:ext cx="252000" cy="252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ВКР в газонаполненных полых световодах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FOR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grpSp>
        <p:nvGrpSpPr>
          <p:cNvPr id="3" name="Группа 81"/>
          <p:cNvGrpSpPr/>
          <p:nvPr/>
        </p:nvGrpSpPr>
        <p:grpSpPr>
          <a:xfrm>
            <a:off x="4715123" y="598163"/>
            <a:ext cx="4333460" cy="3564000"/>
            <a:chOff x="4715123" y="691763"/>
            <a:chExt cx="4333460" cy="3865837"/>
          </a:xfrm>
        </p:grpSpPr>
        <p:grpSp>
          <p:nvGrpSpPr>
            <p:cNvPr id="4" name="Группа 75"/>
            <p:cNvGrpSpPr/>
            <p:nvPr/>
          </p:nvGrpSpPr>
          <p:grpSpPr>
            <a:xfrm>
              <a:off x="4715123" y="691763"/>
              <a:ext cx="4333460" cy="3865837"/>
              <a:chOff x="4715123" y="691763"/>
              <a:chExt cx="4333460" cy="3865837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715123" y="691763"/>
                <a:ext cx="4333460" cy="3865837"/>
              </a:xfrm>
              <a:prstGeom prst="roundRect">
                <a:avLst>
                  <a:gd name="adj" fmla="val 18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  <a:latin typeface="Cambria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50259" y="706426"/>
                <a:ext cx="4063341" cy="3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/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M. S. </a:t>
                </a:r>
                <a:r>
                  <a:rPr lang="en-US" sz="1200" dirty="0" err="1" smtClean="0">
                    <a:latin typeface="Cambria" pitchFamily="18" charset="0"/>
                    <a:ea typeface="Cambria" pitchFamily="18" charset="0"/>
                  </a:rPr>
                  <a:t>Astapovich</a:t>
                </a:r>
                <a:r>
                  <a:rPr lang="ru-RU" sz="12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IEEE PTL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31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(1), 78 (2019)</a:t>
                </a:r>
                <a:endParaRPr lang="ru-RU" sz="1400" dirty="0">
                  <a:latin typeface="Cambria" pitchFamily="18" charset="0"/>
                  <a:ea typeface="Cambria" pitchFamily="18" charset="0"/>
                </a:endParaRPr>
              </a:p>
            </p:txBody>
          </p:sp>
          <p:grpSp>
            <p:nvGrpSpPr>
              <p:cNvPr id="5" name="Группа 23"/>
              <p:cNvGrpSpPr/>
              <p:nvPr/>
            </p:nvGrpSpPr>
            <p:grpSpPr>
              <a:xfrm>
                <a:off x="4846233" y="3457706"/>
                <a:ext cx="1309767" cy="1027894"/>
                <a:chOff x="3892" y="3624699"/>
                <a:chExt cx="1309767" cy="1027894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3892" y="3690207"/>
                  <a:ext cx="1309767" cy="962386"/>
                </a:xfrm>
                <a:prstGeom prst="roundRect">
                  <a:avLst>
                    <a:gd name="adj" fmla="val 711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dirty="0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64492" y="3624699"/>
                  <a:ext cx="1249167" cy="9848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400" dirty="0" smtClean="0">
                      <a:latin typeface="Cambria" pitchFamily="18" charset="0"/>
                      <a:ea typeface="Cambria" pitchFamily="18" charset="0"/>
                    </a:rPr>
                    <a:t>Pump</a:t>
                  </a:r>
                  <a:r>
                    <a:rPr lang="ru-RU" sz="1400" dirty="0" smtClean="0">
                      <a:latin typeface="Cambria" pitchFamily="18" charset="0"/>
                      <a:ea typeface="Cambria" pitchFamily="18" charset="0"/>
                    </a:rPr>
                    <a:t>:</a:t>
                  </a:r>
                  <a:r>
                    <a:rPr lang="ru-RU" sz="1400" b="1" dirty="0" smtClean="0">
                      <a:latin typeface="Cambria" pitchFamily="18" charset="0"/>
                      <a:ea typeface="Cambria" pitchFamily="18" charset="0"/>
                    </a:rPr>
                    <a:t>  </a:t>
                  </a:r>
                  <a:r>
                    <a:rPr lang="en-US" sz="1400" b="1" dirty="0" smtClean="0">
                      <a:latin typeface="Cambria" pitchFamily="18" charset="0"/>
                      <a:ea typeface="Cambria" pitchFamily="18" charset="0"/>
                    </a:rPr>
                    <a:t>EDFA</a:t>
                  </a:r>
                  <a:r>
                    <a:rPr lang="en-US" sz="1400" dirty="0" smtClean="0">
                      <a:latin typeface="Cambria" pitchFamily="18" charset="0"/>
                      <a:ea typeface="Cambria" pitchFamily="18" charset="0"/>
                    </a:rPr>
                    <a:t>  </a:t>
                  </a:r>
                </a:p>
                <a:p>
                  <a:pPr algn="just"/>
                  <a:r>
                    <a:rPr lang="el-GR" sz="1400" dirty="0" smtClean="0">
                      <a:latin typeface="Cambria" pitchFamily="18" charset="0"/>
                      <a:ea typeface="Cambria" pitchFamily="18" charset="0"/>
                    </a:rPr>
                    <a:t>λ</a:t>
                  </a:r>
                  <a:r>
                    <a:rPr lang="en-US" sz="1400" dirty="0" smtClean="0">
                      <a:latin typeface="Cambria" pitchFamily="18" charset="0"/>
                      <a:ea typeface="Cambria" pitchFamily="18" charset="0"/>
                    </a:rPr>
                    <a:t> = 1.56 </a:t>
                  </a:r>
                  <a:r>
                    <a:rPr lang="el-GR" sz="1400" dirty="0" smtClean="0">
                      <a:latin typeface="Cambria" pitchFamily="18" charset="0"/>
                      <a:ea typeface="Cambria" pitchFamily="18" charset="0"/>
                    </a:rPr>
                    <a:t>μ</a:t>
                  </a:r>
                  <a:r>
                    <a:rPr lang="en-US" sz="1400" dirty="0" smtClean="0">
                      <a:latin typeface="Cambria" pitchFamily="18" charset="0"/>
                      <a:ea typeface="Cambria" pitchFamily="18" charset="0"/>
                    </a:rPr>
                    <a:t>m</a:t>
                  </a:r>
                </a:p>
                <a:p>
                  <a:pPr algn="just"/>
                  <a:r>
                    <a:rPr lang="ru-RU" sz="1400" dirty="0" err="1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τ</a:t>
                  </a:r>
                  <a:r>
                    <a:rPr lang="ru-RU" sz="14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  </a:t>
                  </a:r>
                  <a:r>
                    <a:rPr lang="en-US" sz="14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~</a:t>
                  </a:r>
                  <a:r>
                    <a:rPr lang="ru-RU" sz="14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 2 </a:t>
                  </a:r>
                  <a:r>
                    <a:rPr lang="en-US" sz="14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ns</a:t>
                  </a:r>
                  <a:endParaRPr lang="ru-RU" sz="1400" dirty="0" smtClean="0">
                    <a:latin typeface="Cambria" pitchFamily="18" charset="0"/>
                    <a:ea typeface="Cambria" pitchFamily="18" charset="0"/>
                  </a:endParaRPr>
                </a:p>
                <a:p>
                  <a:pPr algn="just"/>
                  <a:r>
                    <a:rPr lang="en-US" sz="1400" dirty="0" smtClean="0">
                      <a:latin typeface="Cambria" pitchFamily="18" charset="0"/>
                      <a:ea typeface="Cambria" pitchFamily="18" charset="0"/>
                    </a:rPr>
                    <a:t>Gas</a:t>
                  </a:r>
                  <a:r>
                    <a:rPr lang="ru-RU" sz="1400" dirty="0" smtClean="0">
                      <a:latin typeface="Cambria" pitchFamily="18" charset="0"/>
                      <a:ea typeface="Cambria" pitchFamily="18" charset="0"/>
                    </a:rPr>
                    <a:t>:  </a:t>
                  </a:r>
                  <a:r>
                    <a:rPr lang="en-US" sz="14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H</a:t>
                  </a:r>
                  <a:r>
                    <a:rPr lang="en-US" sz="1400" baseline="-250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2</a:t>
                  </a:r>
                  <a:r>
                    <a:rPr lang="ru-RU" sz="1600" dirty="0" smtClean="0">
                      <a:latin typeface="Cambria" pitchFamily="18" charset="0"/>
                      <a:ea typeface="Cambria" pitchFamily="18" charset="0"/>
                      <a:cs typeface="Times New Roman" pitchFamily="18" charset="0"/>
                    </a:rPr>
                    <a:t> </a:t>
                  </a:r>
                  <a:endParaRPr lang="ru-RU" sz="2000" baseline="-250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36" name="Picture 4" descr="C:\AVG_Disk\Papers and Reports\MyPublications\Publications in Progress\CLEO-Europe-2019\Presentation\Clean_Stokes_4.4um_and_Mode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1493" y="954896"/>
              <a:ext cx="3396779" cy="2520000"/>
            </a:xfrm>
            <a:prstGeom prst="rect">
              <a:avLst/>
            </a:prstGeom>
            <a:noFill/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7365600" y="3506400"/>
              <a:ext cx="1418400" cy="979200"/>
            </a:xfrm>
            <a:prstGeom prst="roundRect">
              <a:avLst>
                <a:gd name="adj" fmla="val 71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423201" y="3472024"/>
              <a:ext cx="13391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1400" b="1" dirty="0" smtClean="0">
                  <a:solidFill>
                    <a:srgbClr val="FF0000"/>
                  </a:solidFill>
                  <a:latin typeface="Cambria"/>
                  <a:ea typeface="Cambria"/>
                </a:rPr>
                <a:t>λ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/>
                  <a:ea typeface="Cambria"/>
                </a:rPr>
                <a:t> = 4.42 мкм</a:t>
              </a:r>
            </a:p>
            <a:p>
              <a:pPr algn="just"/>
              <a:r>
                <a:rPr lang="en-US" sz="1400" dirty="0" smtClean="0">
                  <a:latin typeface="Cambria"/>
                  <a:ea typeface="Cambria"/>
                </a:rPr>
                <a:t>P</a:t>
              </a:r>
              <a:r>
                <a:rPr lang="ru-RU" sz="1400" baseline="-25000" dirty="0" smtClean="0">
                  <a:latin typeface="Cambria"/>
                  <a:ea typeface="Cambria"/>
                </a:rPr>
                <a:t>СР</a:t>
              </a:r>
              <a:r>
                <a:rPr lang="en-US" sz="1400" dirty="0" smtClean="0">
                  <a:latin typeface="Cambria"/>
                  <a:ea typeface="Cambria"/>
                </a:rPr>
                <a:t> = 1.4 </a:t>
              </a:r>
              <a:r>
                <a:rPr lang="ru-RU" sz="1400" dirty="0" smtClean="0">
                  <a:latin typeface="Cambria"/>
                  <a:ea typeface="Cambria"/>
                </a:rPr>
                <a:t>Вт</a:t>
              </a:r>
            </a:p>
            <a:p>
              <a:pPr algn="just"/>
              <a:r>
                <a:rPr lang="el-GR" sz="1400" dirty="0" smtClean="0">
                  <a:latin typeface="Cambria"/>
                  <a:ea typeface="Cambria"/>
                </a:rPr>
                <a:t>η</a:t>
              </a:r>
              <a:r>
                <a:rPr lang="ru-RU" sz="1400" baseline="-25000" dirty="0" smtClean="0">
                  <a:latin typeface="Cambria"/>
                  <a:ea typeface="Cambria"/>
                </a:rPr>
                <a:t>КВАНТ</a:t>
              </a:r>
              <a:r>
                <a:rPr lang="ru-RU" sz="1400" dirty="0" smtClean="0">
                  <a:latin typeface="Cambria"/>
                  <a:ea typeface="Cambria"/>
                </a:rPr>
                <a:t> = 53 %</a:t>
              </a:r>
              <a:endParaRPr lang="ru-RU" sz="1400" dirty="0" smtClean="0">
                <a:latin typeface="Cambria" pitchFamily="18" charset="0"/>
                <a:ea typeface="Cambria" pitchFamily="18" charset="0"/>
              </a:endParaRPr>
            </a:p>
            <a:p>
              <a:pPr algn="just"/>
              <a:r>
                <a:rPr lang="el-GR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τ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~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 1 нс</a:t>
              </a:r>
              <a:r>
                <a:rPr lang="en-US" sz="1400" b="1" dirty="0" smtClean="0">
                  <a:solidFill>
                    <a:srgbClr val="FF0000"/>
                  </a:solidFill>
                  <a:latin typeface="Cambria" pitchFamily="18" charset="0"/>
                </a:rPr>
                <a:t> </a:t>
              </a:r>
              <a:endParaRPr lang="ru-RU" sz="14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>
            <a:xfrm>
              <a:off x="6278400" y="3772800"/>
              <a:ext cx="957600" cy="460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ambria" pitchFamily="18" charset="0"/>
                  <a:ea typeface="Cambria" pitchFamily="18" charset="0"/>
                </a:rPr>
                <a:t>ВКР</a:t>
              </a:r>
              <a:endParaRPr lang="ru-RU" b="1" dirty="0">
                <a:latin typeface="Cambria" pitchFamily="18" charset="0"/>
                <a:ea typeface="Cambria" pitchFamily="18" charset="0"/>
              </a:endParaRPr>
            </a:p>
          </p:txBody>
        </p:sp>
        <p:pic>
          <p:nvPicPr>
            <p:cNvPr id="48" name="Рисунок 47" descr="HC12d-45_zoo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7200" y="1092157"/>
              <a:ext cx="1144646" cy="1188000"/>
            </a:xfrm>
            <a:prstGeom prst="rect">
              <a:avLst/>
            </a:prstGeom>
          </p:spPr>
        </p:pic>
      </p:grpSp>
      <p:grpSp>
        <p:nvGrpSpPr>
          <p:cNvPr id="6" name="Группа 78"/>
          <p:cNvGrpSpPr/>
          <p:nvPr/>
        </p:nvGrpSpPr>
        <p:grpSpPr>
          <a:xfrm>
            <a:off x="3292211" y="3171707"/>
            <a:ext cx="537399" cy="782197"/>
            <a:chOff x="3292211" y="3265307"/>
            <a:chExt cx="537399" cy="782197"/>
          </a:xfrm>
        </p:grpSpPr>
        <p:sp>
          <p:nvSpPr>
            <p:cNvPr id="30" name="Полилиния 29"/>
            <p:cNvSpPr/>
            <p:nvPr/>
          </p:nvSpPr>
          <p:spPr>
            <a:xfrm>
              <a:off x="3471011" y="3265307"/>
              <a:ext cx="206199" cy="773797"/>
            </a:xfrm>
            <a:custGeom>
              <a:avLst/>
              <a:gdLst>
                <a:gd name="connsiteX0" fmla="*/ 0 w 2393343"/>
                <a:gd name="connsiteY0" fmla="*/ 4916556 h 4916556"/>
                <a:gd name="connsiteX1" fmla="*/ 723569 w 2393343"/>
                <a:gd name="connsiteY1" fmla="*/ 4192988 h 4916556"/>
                <a:gd name="connsiteX2" fmla="*/ 1089329 w 2393343"/>
                <a:gd name="connsiteY2" fmla="*/ 598998 h 4916556"/>
                <a:gd name="connsiteX3" fmla="*/ 1296063 w 2393343"/>
                <a:gd name="connsiteY3" fmla="*/ 598998 h 4916556"/>
                <a:gd name="connsiteX4" fmla="*/ 1653872 w 2393343"/>
                <a:gd name="connsiteY4" fmla="*/ 4192988 h 4916556"/>
                <a:gd name="connsiteX5" fmla="*/ 2393343 w 2393343"/>
                <a:gd name="connsiteY5" fmla="*/ 4916556 h 49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343" h="4916556">
                  <a:moveTo>
                    <a:pt x="0" y="4916556"/>
                  </a:moveTo>
                  <a:cubicBezTo>
                    <a:pt x="271007" y="4914568"/>
                    <a:pt x="542014" y="4912581"/>
                    <a:pt x="723569" y="4192988"/>
                  </a:cubicBezTo>
                  <a:cubicBezTo>
                    <a:pt x="905124" y="3473395"/>
                    <a:pt x="993913" y="1197996"/>
                    <a:pt x="1089329" y="598998"/>
                  </a:cubicBezTo>
                  <a:cubicBezTo>
                    <a:pt x="1184745" y="0"/>
                    <a:pt x="1201973" y="0"/>
                    <a:pt x="1296063" y="598998"/>
                  </a:cubicBezTo>
                  <a:cubicBezTo>
                    <a:pt x="1390153" y="1197996"/>
                    <a:pt x="1470992" y="3473395"/>
                    <a:pt x="1653872" y="4192988"/>
                  </a:cubicBezTo>
                  <a:cubicBezTo>
                    <a:pt x="1836752" y="4912581"/>
                    <a:pt x="2115047" y="4914568"/>
                    <a:pt x="2393343" y="491655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623411" y="3266507"/>
              <a:ext cx="206199" cy="773797"/>
            </a:xfrm>
            <a:custGeom>
              <a:avLst/>
              <a:gdLst>
                <a:gd name="connsiteX0" fmla="*/ 0 w 2393343"/>
                <a:gd name="connsiteY0" fmla="*/ 4916556 h 4916556"/>
                <a:gd name="connsiteX1" fmla="*/ 723569 w 2393343"/>
                <a:gd name="connsiteY1" fmla="*/ 4192988 h 4916556"/>
                <a:gd name="connsiteX2" fmla="*/ 1089329 w 2393343"/>
                <a:gd name="connsiteY2" fmla="*/ 598998 h 4916556"/>
                <a:gd name="connsiteX3" fmla="*/ 1296063 w 2393343"/>
                <a:gd name="connsiteY3" fmla="*/ 598998 h 4916556"/>
                <a:gd name="connsiteX4" fmla="*/ 1653872 w 2393343"/>
                <a:gd name="connsiteY4" fmla="*/ 4192988 h 4916556"/>
                <a:gd name="connsiteX5" fmla="*/ 2393343 w 2393343"/>
                <a:gd name="connsiteY5" fmla="*/ 4916556 h 49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343" h="4916556">
                  <a:moveTo>
                    <a:pt x="0" y="4916556"/>
                  </a:moveTo>
                  <a:cubicBezTo>
                    <a:pt x="271007" y="4914568"/>
                    <a:pt x="542014" y="4912581"/>
                    <a:pt x="723569" y="4192988"/>
                  </a:cubicBezTo>
                  <a:cubicBezTo>
                    <a:pt x="905124" y="3473395"/>
                    <a:pt x="993913" y="1197996"/>
                    <a:pt x="1089329" y="598998"/>
                  </a:cubicBezTo>
                  <a:cubicBezTo>
                    <a:pt x="1184745" y="0"/>
                    <a:pt x="1201973" y="0"/>
                    <a:pt x="1296063" y="598998"/>
                  </a:cubicBezTo>
                  <a:cubicBezTo>
                    <a:pt x="1390153" y="1197996"/>
                    <a:pt x="1470992" y="3473395"/>
                    <a:pt x="1653872" y="4192988"/>
                  </a:cubicBezTo>
                  <a:cubicBezTo>
                    <a:pt x="1836752" y="4912581"/>
                    <a:pt x="2115047" y="4914568"/>
                    <a:pt x="2393343" y="491655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292211" y="3273707"/>
              <a:ext cx="206199" cy="773797"/>
            </a:xfrm>
            <a:custGeom>
              <a:avLst/>
              <a:gdLst>
                <a:gd name="connsiteX0" fmla="*/ 0 w 2393343"/>
                <a:gd name="connsiteY0" fmla="*/ 4916556 h 4916556"/>
                <a:gd name="connsiteX1" fmla="*/ 723569 w 2393343"/>
                <a:gd name="connsiteY1" fmla="*/ 4192988 h 4916556"/>
                <a:gd name="connsiteX2" fmla="*/ 1089329 w 2393343"/>
                <a:gd name="connsiteY2" fmla="*/ 598998 h 4916556"/>
                <a:gd name="connsiteX3" fmla="*/ 1296063 w 2393343"/>
                <a:gd name="connsiteY3" fmla="*/ 598998 h 4916556"/>
                <a:gd name="connsiteX4" fmla="*/ 1653872 w 2393343"/>
                <a:gd name="connsiteY4" fmla="*/ 4192988 h 4916556"/>
                <a:gd name="connsiteX5" fmla="*/ 2393343 w 2393343"/>
                <a:gd name="connsiteY5" fmla="*/ 4916556 h 491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343" h="4916556">
                  <a:moveTo>
                    <a:pt x="0" y="4916556"/>
                  </a:moveTo>
                  <a:cubicBezTo>
                    <a:pt x="271007" y="4914568"/>
                    <a:pt x="542014" y="4912581"/>
                    <a:pt x="723569" y="4192988"/>
                  </a:cubicBezTo>
                  <a:cubicBezTo>
                    <a:pt x="905124" y="3473395"/>
                    <a:pt x="993913" y="1197996"/>
                    <a:pt x="1089329" y="598998"/>
                  </a:cubicBezTo>
                  <a:cubicBezTo>
                    <a:pt x="1184745" y="0"/>
                    <a:pt x="1201973" y="0"/>
                    <a:pt x="1296063" y="598998"/>
                  </a:cubicBezTo>
                  <a:cubicBezTo>
                    <a:pt x="1390153" y="1197996"/>
                    <a:pt x="1470992" y="3473395"/>
                    <a:pt x="1653872" y="4192988"/>
                  </a:cubicBezTo>
                  <a:cubicBezTo>
                    <a:pt x="1836752" y="4912581"/>
                    <a:pt x="2115047" y="4914568"/>
                    <a:pt x="2393343" y="4916556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9"/>
          <p:cNvGrpSpPr/>
          <p:nvPr/>
        </p:nvGrpSpPr>
        <p:grpSpPr>
          <a:xfrm>
            <a:off x="812261" y="3171708"/>
            <a:ext cx="2918225" cy="1132767"/>
            <a:chOff x="812261" y="3265308"/>
            <a:chExt cx="2918225" cy="1132767"/>
          </a:xfrm>
        </p:grpSpPr>
        <p:grpSp>
          <p:nvGrpSpPr>
            <p:cNvPr id="8" name="Группа 39"/>
            <p:cNvGrpSpPr/>
            <p:nvPr/>
          </p:nvGrpSpPr>
          <p:grpSpPr>
            <a:xfrm>
              <a:off x="991061" y="3265308"/>
              <a:ext cx="2587025" cy="1132767"/>
              <a:chOff x="1643042" y="1071546"/>
              <a:chExt cx="5321850" cy="2287724"/>
            </a:xfrm>
          </p:grpSpPr>
          <p:sp>
            <p:nvSpPr>
              <p:cNvPr id="41" name="Полилиния 40"/>
              <p:cNvSpPr/>
              <p:nvPr/>
            </p:nvSpPr>
            <p:spPr>
              <a:xfrm>
                <a:off x="1643042" y="1071546"/>
                <a:ext cx="360000" cy="1620000"/>
              </a:xfrm>
              <a:custGeom>
                <a:avLst/>
                <a:gdLst>
                  <a:gd name="connsiteX0" fmla="*/ 0 w 2393343"/>
                  <a:gd name="connsiteY0" fmla="*/ 4916556 h 4916556"/>
                  <a:gd name="connsiteX1" fmla="*/ 723569 w 2393343"/>
                  <a:gd name="connsiteY1" fmla="*/ 4192988 h 4916556"/>
                  <a:gd name="connsiteX2" fmla="*/ 1089329 w 2393343"/>
                  <a:gd name="connsiteY2" fmla="*/ 598998 h 4916556"/>
                  <a:gd name="connsiteX3" fmla="*/ 1296063 w 2393343"/>
                  <a:gd name="connsiteY3" fmla="*/ 598998 h 4916556"/>
                  <a:gd name="connsiteX4" fmla="*/ 1653872 w 2393343"/>
                  <a:gd name="connsiteY4" fmla="*/ 4192988 h 4916556"/>
                  <a:gd name="connsiteX5" fmla="*/ 2393343 w 2393343"/>
                  <a:gd name="connsiteY5" fmla="*/ 4916556 h 491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3343" h="4916556">
                    <a:moveTo>
                      <a:pt x="0" y="4916556"/>
                    </a:moveTo>
                    <a:cubicBezTo>
                      <a:pt x="271007" y="4914568"/>
                      <a:pt x="542014" y="4912581"/>
                      <a:pt x="723569" y="4192988"/>
                    </a:cubicBezTo>
                    <a:cubicBezTo>
                      <a:pt x="905124" y="3473395"/>
                      <a:pt x="993913" y="1197996"/>
                      <a:pt x="1089329" y="598998"/>
                    </a:cubicBezTo>
                    <a:cubicBezTo>
                      <a:pt x="1184745" y="0"/>
                      <a:pt x="1201973" y="0"/>
                      <a:pt x="1296063" y="598998"/>
                    </a:cubicBezTo>
                    <a:cubicBezTo>
                      <a:pt x="1390153" y="1197996"/>
                      <a:pt x="1470992" y="3473395"/>
                      <a:pt x="1653872" y="4192988"/>
                    </a:cubicBezTo>
                    <a:cubicBezTo>
                      <a:pt x="1836752" y="4912581"/>
                      <a:pt x="2115047" y="4914568"/>
                      <a:pt x="2393343" y="4916556"/>
                    </a:cubicBezTo>
                  </a:path>
                </a:pathLst>
              </a:custGeom>
              <a:ln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77489" y="2959160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latin typeface="Cambria Math" pitchFamily="18" charset="0"/>
                    <a:ea typeface="Cambria Math" pitchFamily="18" charset="0"/>
                    <a:sym typeface="Symbol"/>
                  </a:rPr>
                  <a:t></a:t>
                </a:r>
                <a:r>
                  <a:rPr lang="en-US" sz="2000" b="1" baseline="-25000" dirty="0" smtClean="0">
                    <a:latin typeface="Cambria Math" pitchFamily="18" charset="0"/>
                    <a:ea typeface="Cambria Math" pitchFamily="18" charset="0"/>
                    <a:sym typeface="Symbol"/>
                  </a:rPr>
                  <a:t>R</a:t>
                </a:r>
                <a:endParaRPr lang="ru-RU" sz="20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  <p:grpSp>
            <p:nvGrpSpPr>
              <p:cNvPr id="9" name="Группа 64"/>
              <p:cNvGrpSpPr/>
              <p:nvPr/>
            </p:nvGrpSpPr>
            <p:grpSpPr>
              <a:xfrm>
                <a:off x="1816892" y="2713720"/>
                <a:ext cx="5148000" cy="361775"/>
                <a:chOff x="1857356" y="2939252"/>
                <a:chExt cx="5144330" cy="215410"/>
              </a:xfrm>
            </p:grpSpPr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1858149" y="3153073"/>
                  <a:ext cx="5143537" cy="1589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5400000" flipH="1" flipV="1">
                  <a:off x="6893735" y="3045615"/>
                  <a:ext cx="214314" cy="1588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 flipH="1" flipV="1">
                  <a:off x="1750993" y="3045615"/>
                  <a:ext cx="214314" cy="1588"/>
                </a:xfrm>
                <a:prstGeom prst="line">
                  <a:avLst/>
                </a:prstGeom>
                <a:ln w="12700">
                  <a:prstDash val="dash"/>
                  <a:tailEnd type="stealth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Группа 56"/>
            <p:cNvGrpSpPr/>
            <p:nvPr/>
          </p:nvGrpSpPr>
          <p:grpSpPr>
            <a:xfrm>
              <a:off x="1143461" y="3266508"/>
              <a:ext cx="2587025" cy="949371"/>
              <a:chOff x="1643042" y="1071546"/>
              <a:chExt cx="5321850" cy="1917338"/>
            </a:xfrm>
          </p:grpSpPr>
          <p:sp>
            <p:nvSpPr>
              <p:cNvPr id="58" name="Полилиния 57"/>
              <p:cNvSpPr/>
              <p:nvPr/>
            </p:nvSpPr>
            <p:spPr>
              <a:xfrm>
                <a:off x="1643042" y="1071546"/>
                <a:ext cx="360000" cy="1620000"/>
              </a:xfrm>
              <a:custGeom>
                <a:avLst/>
                <a:gdLst>
                  <a:gd name="connsiteX0" fmla="*/ 0 w 2393343"/>
                  <a:gd name="connsiteY0" fmla="*/ 4916556 h 4916556"/>
                  <a:gd name="connsiteX1" fmla="*/ 723569 w 2393343"/>
                  <a:gd name="connsiteY1" fmla="*/ 4192988 h 4916556"/>
                  <a:gd name="connsiteX2" fmla="*/ 1089329 w 2393343"/>
                  <a:gd name="connsiteY2" fmla="*/ 598998 h 4916556"/>
                  <a:gd name="connsiteX3" fmla="*/ 1296063 w 2393343"/>
                  <a:gd name="connsiteY3" fmla="*/ 598998 h 4916556"/>
                  <a:gd name="connsiteX4" fmla="*/ 1653872 w 2393343"/>
                  <a:gd name="connsiteY4" fmla="*/ 4192988 h 4916556"/>
                  <a:gd name="connsiteX5" fmla="*/ 2393343 w 2393343"/>
                  <a:gd name="connsiteY5" fmla="*/ 4916556 h 491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3343" h="4916556">
                    <a:moveTo>
                      <a:pt x="0" y="4916556"/>
                    </a:moveTo>
                    <a:cubicBezTo>
                      <a:pt x="271007" y="4914568"/>
                      <a:pt x="542014" y="4912581"/>
                      <a:pt x="723569" y="4192988"/>
                    </a:cubicBezTo>
                    <a:cubicBezTo>
                      <a:pt x="905124" y="3473395"/>
                      <a:pt x="993913" y="1197996"/>
                      <a:pt x="1089329" y="598998"/>
                    </a:cubicBezTo>
                    <a:cubicBezTo>
                      <a:pt x="1184745" y="0"/>
                      <a:pt x="1201973" y="0"/>
                      <a:pt x="1296063" y="598998"/>
                    </a:cubicBezTo>
                    <a:cubicBezTo>
                      <a:pt x="1390153" y="1197996"/>
                      <a:pt x="1470992" y="3473395"/>
                      <a:pt x="1653872" y="4192988"/>
                    </a:cubicBezTo>
                    <a:cubicBezTo>
                      <a:pt x="1836752" y="4912581"/>
                      <a:pt x="2115047" y="4914568"/>
                      <a:pt x="2393343" y="4916556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" name="Группа 64"/>
              <p:cNvGrpSpPr/>
              <p:nvPr/>
            </p:nvGrpSpPr>
            <p:grpSpPr>
              <a:xfrm>
                <a:off x="1816892" y="2714308"/>
                <a:ext cx="5148000" cy="274576"/>
                <a:chOff x="1857356" y="2939251"/>
                <a:chExt cx="5144330" cy="163470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1858149" y="3101131"/>
                  <a:ext cx="5143537" cy="159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rot="5400000" flipH="1" flipV="1">
                  <a:off x="6935962" y="3003386"/>
                  <a:ext cx="129856" cy="158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5400000" flipH="1" flipV="1">
                  <a:off x="1793222" y="3003385"/>
                  <a:ext cx="129856" cy="158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  <a:tailEnd type="stealth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Группа 64"/>
            <p:cNvGrpSpPr/>
            <p:nvPr/>
          </p:nvGrpSpPr>
          <p:grpSpPr>
            <a:xfrm>
              <a:off x="812261" y="3273708"/>
              <a:ext cx="2587025" cy="1028573"/>
              <a:chOff x="1643042" y="1071546"/>
              <a:chExt cx="5321850" cy="2077294"/>
            </a:xfrm>
          </p:grpSpPr>
          <p:sp>
            <p:nvSpPr>
              <p:cNvPr id="68" name="Полилиния 67"/>
              <p:cNvSpPr/>
              <p:nvPr/>
            </p:nvSpPr>
            <p:spPr>
              <a:xfrm>
                <a:off x="1643042" y="1071546"/>
                <a:ext cx="360000" cy="1620000"/>
              </a:xfrm>
              <a:custGeom>
                <a:avLst/>
                <a:gdLst>
                  <a:gd name="connsiteX0" fmla="*/ 0 w 2393343"/>
                  <a:gd name="connsiteY0" fmla="*/ 4916556 h 4916556"/>
                  <a:gd name="connsiteX1" fmla="*/ 723569 w 2393343"/>
                  <a:gd name="connsiteY1" fmla="*/ 4192988 h 4916556"/>
                  <a:gd name="connsiteX2" fmla="*/ 1089329 w 2393343"/>
                  <a:gd name="connsiteY2" fmla="*/ 598998 h 4916556"/>
                  <a:gd name="connsiteX3" fmla="*/ 1296063 w 2393343"/>
                  <a:gd name="connsiteY3" fmla="*/ 598998 h 4916556"/>
                  <a:gd name="connsiteX4" fmla="*/ 1653872 w 2393343"/>
                  <a:gd name="connsiteY4" fmla="*/ 4192988 h 4916556"/>
                  <a:gd name="connsiteX5" fmla="*/ 2393343 w 2393343"/>
                  <a:gd name="connsiteY5" fmla="*/ 4916556 h 491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3343" h="4916556">
                    <a:moveTo>
                      <a:pt x="0" y="4916556"/>
                    </a:moveTo>
                    <a:cubicBezTo>
                      <a:pt x="271007" y="4914568"/>
                      <a:pt x="542014" y="4912581"/>
                      <a:pt x="723569" y="4192988"/>
                    </a:cubicBezTo>
                    <a:cubicBezTo>
                      <a:pt x="905124" y="3473395"/>
                      <a:pt x="993913" y="1197996"/>
                      <a:pt x="1089329" y="598998"/>
                    </a:cubicBezTo>
                    <a:cubicBezTo>
                      <a:pt x="1184745" y="0"/>
                      <a:pt x="1201973" y="0"/>
                      <a:pt x="1296063" y="598998"/>
                    </a:cubicBezTo>
                    <a:cubicBezTo>
                      <a:pt x="1390153" y="1197996"/>
                      <a:pt x="1470992" y="3473395"/>
                      <a:pt x="1653872" y="4192988"/>
                    </a:cubicBezTo>
                    <a:cubicBezTo>
                      <a:pt x="1836752" y="4912581"/>
                      <a:pt x="2115047" y="4914568"/>
                      <a:pt x="2393343" y="4916556"/>
                    </a:cubicBezTo>
                  </a:path>
                </a:pathLst>
              </a:custGeom>
              <a:ln>
                <a:solidFill>
                  <a:srgbClr val="0000FF"/>
                </a:solidFill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64"/>
              <p:cNvGrpSpPr/>
              <p:nvPr/>
            </p:nvGrpSpPr>
            <p:grpSpPr>
              <a:xfrm>
                <a:off x="1816892" y="2714312"/>
                <a:ext cx="5148000" cy="434528"/>
                <a:chOff x="1857356" y="2939252"/>
                <a:chExt cx="5144330" cy="258698"/>
              </a:xfrm>
            </p:grpSpPr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1858149" y="3196360"/>
                  <a:ext cx="5143537" cy="159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5400000" flipH="1" flipV="1">
                  <a:off x="6893735" y="3045615"/>
                  <a:ext cx="214314" cy="158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5400000" flipH="1" flipV="1">
                  <a:off x="1750993" y="3045615"/>
                  <a:ext cx="214314" cy="1588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dash"/>
                  <a:tailEnd type="stealth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498282" y="1723176"/>
          <a:ext cx="3348000" cy="61200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889831"/>
                <a:gridCol w="784169"/>
                <a:gridCol w="837000"/>
                <a:gridCol w="837000"/>
              </a:tblGrid>
              <a:tr h="3205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mbria" pitchFamily="18" charset="0"/>
                          <a:ea typeface="Cambria" pitchFamily="18" charset="0"/>
                        </a:rPr>
                        <a:t>Gas</a:t>
                      </a:r>
                      <a:endParaRPr lang="ru-RU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  <a:ea typeface="Cambria" pitchFamily="18" charset="0"/>
                        </a:rPr>
                        <a:t>H</a:t>
                      </a:r>
                      <a:r>
                        <a:rPr lang="en-US" sz="1400" baseline="-25000" dirty="0" smtClean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ru-RU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itchFamily="18" charset="0"/>
                          <a:ea typeface="Cambria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ru-RU" sz="1400" dirty="0" smtClean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  <a:ea typeface="Cambria" pitchFamily="18" charset="0"/>
                        </a:rPr>
                        <a:t>CH</a:t>
                      </a:r>
                      <a:r>
                        <a:rPr lang="en-US" sz="1400" baseline="-25000" dirty="0" smtClean="0"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ru-RU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2914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  <a:ea typeface="Cambria" pitchFamily="18" charset="0"/>
                          <a:sym typeface="Symbol"/>
                        </a:rPr>
                        <a:t></a:t>
                      </a:r>
                      <a:r>
                        <a:rPr lang="en-US" sz="1200" baseline="-25000" dirty="0" smtClean="0">
                          <a:latin typeface="Cambria" pitchFamily="18" charset="0"/>
                          <a:ea typeface="Cambria" pitchFamily="18" charset="0"/>
                          <a:sym typeface="Symbol"/>
                        </a:rPr>
                        <a:t>R</a:t>
                      </a:r>
                      <a:r>
                        <a:rPr lang="en-US" sz="1200" baseline="0" dirty="0" smtClean="0">
                          <a:latin typeface="Cambria" pitchFamily="18" charset="0"/>
                          <a:ea typeface="Cambria" pitchFamily="18" charset="0"/>
                          <a:sym typeface="Symbol"/>
                        </a:rPr>
                        <a:t>  cm</a:t>
                      </a:r>
                      <a:r>
                        <a:rPr lang="en-US" sz="1200" baseline="30000" dirty="0" smtClean="0">
                          <a:latin typeface="Cambria" pitchFamily="18" charset="0"/>
                          <a:ea typeface="Cambria" pitchFamily="18" charset="0"/>
                          <a:sym typeface="Symbol"/>
                        </a:rPr>
                        <a:t>-1</a:t>
                      </a:r>
                      <a:endParaRPr lang="ru-RU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" pitchFamily="18" charset="0"/>
                          <a:ea typeface="Cambria" pitchFamily="18" charset="0"/>
                        </a:rPr>
                        <a:t>4155</a:t>
                      </a:r>
                      <a:endParaRPr lang="ru-RU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" pitchFamily="18" charset="0"/>
                          <a:ea typeface="Cambria" pitchFamily="18" charset="0"/>
                        </a:rPr>
                        <a:t>29</a:t>
                      </a:r>
                      <a:r>
                        <a:rPr lang="ru-RU" sz="1200" b="1" dirty="0" smtClean="0">
                          <a:latin typeface="Cambria" pitchFamily="18" charset="0"/>
                          <a:ea typeface="Cambria" pitchFamily="18" charset="0"/>
                        </a:rPr>
                        <a:t>87</a:t>
                      </a:r>
                      <a:endParaRPr lang="ru-RU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" pitchFamily="18" charset="0"/>
                          <a:ea typeface="Cambria" pitchFamily="18" charset="0"/>
                        </a:rPr>
                        <a:t>2917</a:t>
                      </a:r>
                      <a:endParaRPr lang="ru-RU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Группа 85"/>
          <p:cNvGrpSpPr/>
          <p:nvPr/>
        </p:nvGrpSpPr>
        <p:grpSpPr>
          <a:xfrm>
            <a:off x="4824358" y="4262400"/>
            <a:ext cx="4161242" cy="540000"/>
            <a:chOff x="4824358" y="4262400"/>
            <a:chExt cx="4161242" cy="54000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4824358" y="4262400"/>
              <a:ext cx="4161242" cy="540000"/>
            </a:xfrm>
            <a:prstGeom prst="roundRect">
              <a:avLst>
                <a:gd name="adj" fmla="val 2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endParaRPr lang="ru-RU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870800" y="4304386"/>
              <a:ext cx="2646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200" dirty="0" smtClean="0">
                  <a:latin typeface="Cambria" pitchFamily="18" charset="0"/>
                  <a:ea typeface="Cambria" pitchFamily="18" charset="0"/>
                </a:rPr>
                <a:t>Z. Li</a:t>
              </a:r>
              <a:r>
                <a:rPr lang="ru-RU" sz="1200" dirty="0" smtClean="0"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200" dirty="0" smtClean="0">
                  <a:latin typeface="Cambria" pitchFamily="18" charset="0"/>
                  <a:ea typeface="Cambria" pitchFamily="18" charset="0"/>
                </a:rPr>
                <a:t>et al., Opt. </a:t>
              </a:r>
              <a:r>
                <a:rPr lang="en-US" sz="1200" dirty="0" err="1" smtClean="0">
                  <a:latin typeface="Cambria" pitchFamily="18" charset="0"/>
                  <a:ea typeface="Cambria" pitchFamily="18" charset="0"/>
                </a:rPr>
                <a:t>Lett</a:t>
              </a:r>
              <a:r>
                <a:rPr lang="en-US" sz="1200" dirty="0" smtClean="0">
                  <a:latin typeface="Cambria" pitchFamily="18" charset="0"/>
                  <a:ea typeface="Cambria" pitchFamily="18" charset="0"/>
                </a:rPr>
                <a:t>. </a:t>
              </a:r>
              <a:r>
                <a:rPr lang="en-US" sz="1200" b="1" dirty="0" smtClean="0">
                  <a:latin typeface="Cambria" pitchFamily="18" charset="0"/>
                  <a:ea typeface="Cambria" pitchFamily="18" charset="0"/>
                </a:rPr>
                <a:t>43</a:t>
              </a:r>
              <a:r>
                <a:rPr lang="en-US" sz="1200" dirty="0" smtClean="0">
                  <a:latin typeface="Cambria" pitchFamily="18" charset="0"/>
                  <a:ea typeface="Cambria" pitchFamily="18" charset="0"/>
                </a:rPr>
                <a:t>, 4671 (2018)</a:t>
              </a:r>
              <a:endParaRPr lang="ru-RU" sz="1200" dirty="0"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600950" y="4266284"/>
              <a:ext cx="1117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τ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 = 12 </a:t>
              </a:r>
              <a:r>
                <a:rPr lang="ru-RU" sz="1400" b="1" dirty="0" err="1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пс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,  </a:t>
              </a:r>
            </a:p>
            <a:p>
              <a:r>
                <a:rPr lang="el-GR" sz="1400" b="1" dirty="0" smtClean="0">
                  <a:solidFill>
                    <a:srgbClr val="FF0000"/>
                  </a:solidFill>
                  <a:latin typeface="Cambria"/>
                  <a:ea typeface="Cambria"/>
                </a:rPr>
                <a:t>λ</a:t>
              </a:r>
              <a:r>
                <a:rPr lang="ru-RU" sz="1400" b="1" dirty="0" smtClean="0">
                  <a:solidFill>
                    <a:srgbClr val="FF0000"/>
                  </a:solidFill>
                  <a:latin typeface="Cambria"/>
                  <a:ea typeface="Cambria"/>
                </a:rPr>
                <a:t> = 2.8 мкм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Дата 1566"/>
          <p:cNvSpPr>
            <a:spLocks noGrp="1"/>
          </p:cNvSpPr>
          <p:nvPr>
            <p:ph type="dt" sz="half" idx="10"/>
          </p:nvPr>
        </p:nvSpPr>
        <p:spPr>
          <a:xfrm>
            <a:off x="3993" y="4869675"/>
            <a:ext cx="2133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01.12.2020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8" name="Номер слайда 1567"/>
          <p:cNvSpPr>
            <a:spLocks noGrp="1"/>
          </p:cNvSpPr>
          <p:nvPr>
            <p:ph type="sldNum" sz="quarter" idx="12"/>
          </p:nvPr>
        </p:nvSpPr>
        <p:spPr>
          <a:xfrm>
            <a:off x="6998456" y="4869675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9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/1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69" name="Нижний колонтитул 1568"/>
          <p:cNvSpPr>
            <a:spLocks noGrp="1"/>
          </p:cNvSpPr>
          <p:nvPr>
            <p:ph type="ftr" sz="quarter" idx="11"/>
          </p:nvPr>
        </p:nvSpPr>
        <p:spPr>
          <a:xfrm>
            <a:off x="3124200" y="4869675"/>
            <a:ext cx="2895600" cy="2738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Семинар НЦВО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187200" y="1348730"/>
            <a:ext cx="8841600" cy="3509558"/>
            <a:chOff x="187200" y="1348730"/>
            <a:chExt cx="8841600" cy="3509558"/>
          </a:xfrm>
        </p:grpSpPr>
        <p:grpSp>
          <p:nvGrpSpPr>
            <p:cNvPr id="3" name="Группа 62"/>
            <p:cNvGrpSpPr/>
            <p:nvPr/>
          </p:nvGrpSpPr>
          <p:grpSpPr>
            <a:xfrm>
              <a:off x="394905" y="1348730"/>
              <a:ext cx="8354191" cy="1080000"/>
              <a:chOff x="74753" y="667184"/>
              <a:chExt cx="8915320" cy="178913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74753" y="667184"/>
                <a:ext cx="8915320" cy="1789136"/>
              </a:xfrm>
              <a:prstGeom prst="roundRect">
                <a:avLst>
                  <a:gd name="adj" fmla="val 444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000" b="1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pic>
            <p:nvPicPr>
              <p:cNvPr id="16" name="Рисунок 15" descr="Pump_Pulse_Transf-Limited.png"/>
              <p:cNvPicPr>
                <a:picLocks/>
              </p:cNvPicPr>
              <p:nvPr/>
            </p:nvPicPr>
            <p:blipFill>
              <a:blip r:embed="rId2"/>
              <a:srcRect l="47556" t="7452" r="43481" b="14513"/>
              <a:stretch>
                <a:fillRect/>
              </a:stretch>
            </p:blipFill>
            <p:spPr>
              <a:xfrm>
                <a:off x="1187153" y="714123"/>
                <a:ext cx="360000" cy="1656000"/>
              </a:xfrm>
              <a:prstGeom prst="rect">
                <a:avLst/>
              </a:prstGeom>
            </p:spPr>
          </p:pic>
          <p:cxnSp>
            <p:nvCxnSpPr>
              <p:cNvPr id="17" name="Прямая со стрелкой 16"/>
              <p:cNvCxnSpPr/>
              <p:nvPr/>
            </p:nvCxnSpPr>
            <p:spPr>
              <a:xfrm>
                <a:off x="2500416" y="2327819"/>
                <a:ext cx="3240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265747" y="1845733"/>
                <a:ext cx="26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t</a:t>
                </a:r>
                <a:endParaRPr lang="ru-RU" b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>
                <a:off x="649116" y="2329407"/>
                <a:ext cx="1440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684301" y="1832561"/>
                <a:ext cx="26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t</a:t>
                </a:r>
                <a:endParaRPr lang="ru-RU" b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>
                <a:off x="5964021" y="2327819"/>
                <a:ext cx="2880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496239" y="1845733"/>
                <a:ext cx="26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t</a:t>
                </a:r>
                <a:endParaRPr lang="ru-RU" b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6953" y="800064"/>
                <a:ext cx="1033589" cy="454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latin typeface="Cambria" pitchFamily="18" charset="0"/>
                    <a:ea typeface="Cambria" pitchFamily="18" charset="0"/>
                  </a:rPr>
                  <a:t>fs</a:t>
                </a:r>
                <a:r>
                  <a:rPr lang="en-US" sz="1600" b="1" dirty="0" smtClean="0">
                    <a:latin typeface="Cambria" pitchFamily="18" charset="0"/>
                    <a:ea typeface="Cambria" pitchFamily="18" charset="0"/>
                  </a:rPr>
                  <a:t>-Pump</a:t>
                </a:r>
                <a:endParaRPr lang="ru-RU" sz="16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pic>
            <p:nvPicPr>
              <p:cNvPr id="24" name="Рисунок 23" descr="Pump_Pulse_Chirped_TrueColor.png"/>
              <p:cNvPicPr>
                <a:picLocks/>
              </p:cNvPicPr>
              <p:nvPr/>
            </p:nvPicPr>
            <p:blipFill>
              <a:blip r:embed="rId3"/>
              <a:srcRect l="17814" t="10069" r="13739" b="16458"/>
              <a:stretch>
                <a:fillRect/>
              </a:stretch>
            </p:blipFill>
            <p:spPr>
              <a:xfrm>
                <a:off x="3032721" y="763550"/>
                <a:ext cx="2160000" cy="1548000"/>
              </a:xfrm>
              <a:prstGeom prst="rect">
                <a:avLst/>
              </a:prstGeom>
            </p:spPr>
          </p:pic>
          <p:sp>
            <p:nvSpPr>
              <p:cNvPr id="25" name="Стрелка вправо 24"/>
              <p:cNvSpPr/>
              <p:nvPr/>
            </p:nvSpPr>
            <p:spPr>
              <a:xfrm>
                <a:off x="2052603" y="1055655"/>
                <a:ext cx="1277955" cy="54769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Chirp</a:t>
                </a:r>
                <a:endParaRPr lang="ru-RU" b="1" dirty="0">
                  <a:latin typeface="Cambria" pitchFamily="18" charset="0"/>
                  <a:ea typeface="Cambria" pitchFamily="18" charset="0"/>
                </a:endParaRPr>
              </a:p>
            </p:txBody>
          </p:sp>
          <p:pic>
            <p:nvPicPr>
              <p:cNvPr id="26" name="Рисунок 25" descr="SRS_Pulses_TrueColor.png"/>
              <p:cNvPicPr>
                <a:picLocks/>
              </p:cNvPicPr>
              <p:nvPr/>
            </p:nvPicPr>
            <p:blipFill>
              <a:blip r:embed="rId4"/>
              <a:srcRect l="17814" t="10069" r="14147" b="16458"/>
              <a:stretch>
                <a:fillRect/>
              </a:stretch>
            </p:blipFill>
            <p:spPr>
              <a:xfrm>
                <a:off x="6246468" y="784071"/>
                <a:ext cx="2253600" cy="1530000"/>
              </a:xfrm>
              <a:prstGeom prst="rect">
                <a:avLst/>
              </a:prstGeom>
            </p:spPr>
          </p:pic>
          <p:sp>
            <p:nvSpPr>
              <p:cNvPr id="27" name="Стрелка вправо 26"/>
              <p:cNvSpPr/>
              <p:nvPr/>
            </p:nvSpPr>
            <p:spPr>
              <a:xfrm>
                <a:off x="5119695" y="1055655"/>
                <a:ext cx="1424007" cy="5476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Raman</a:t>
                </a:r>
                <a:endParaRPr lang="ru-RU" b="1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  <p:grpSp>
          <p:nvGrpSpPr>
            <p:cNvPr id="4" name="Группа 63"/>
            <p:cNvGrpSpPr/>
            <p:nvPr/>
          </p:nvGrpSpPr>
          <p:grpSpPr>
            <a:xfrm>
              <a:off x="381662" y="2836878"/>
              <a:ext cx="8380676" cy="1121128"/>
              <a:chOff x="413468" y="3013529"/>
              <a:chExt cx="8380676" cy="1257166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13468" y="3013529"/>
                <a:ext cx="8380676" cy="1257166"/>
              </a:xfrm>
              <a:prstGeom prst="roundRect">
                <a:avLst>
                  <a:gd name="adj" fmla="val 691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000" b="1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pic>
            <p:nvPicPr>
              <p:cNvPr id="30" name="Рисунок 29" descr="Stokes_Pulse_Compressed.png"/>
              <p:cNvPicPr>
                <a:picLocks/>
              </p:cNvPicPr>
              <p:nvPr/>
            </p:nvPicPr>
            <p:blipFill>
              <a:blip r:embed="rId5"/>
              <a:srcRect l="25147" t="47010" r="14147" b="14513"/>
              <a:stretch>
                <a:fillRect/>
              </a:stretch>
            </p:blipFill>
            <p:spPr>
              <a:xfrm>
                <a:off x="993726" y="3053286"/>
                <a:ext cx="1999111" cy="1194993"/>
              </a:xfrm>
              <a:prstGeom prst="rect">
                <a:avLst/>
              </a:prstGeom>
            </p:spPr>
          </p:pic>
          <p:sp>
            <p:nvSpPr>
              <p:cNvPr id="31" name="Стрелка вправо 30"/>
              <p:cNvSpPr/>
              <p:nvPr/>
            </p:nvSpPr>
            <p:spPr>
              <a:xfrm flipH="1">
                <a:off x="3147994" y="3263163"/>
                <a:ext cx="2519396" cy="56748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Compression</a:t>
                </a:r>
                <a:endParaRPr lang="ru-RU" b="1" dirty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382173" y="3822240"/>
                <a:ext cx="26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t</a:t>
                </a:r>
                <a:endParaRPr lang="ru-RU" b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  <p:cxnSp>
            <p:nvCxnSpPr>
              <p:cNvPr id="33" name="Прямая со стрелкой 32"/>
              <p:cNvCxnSpPr/>
              <p:nvPr/>
            </p:nvCxnSpPr>
            <p:spPr>
              <a:xfrm>
                <a:off x="519057" y="4189984"/>
                <a:ext cx="2880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038454" y="3826442"/>
                <a:ext cx="26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ambria" pitchFamily="18" charset="0"/>
                    <a:ea typeface="Cambria" pitchFamily="18" charset="0"/>
                  </a:rPr>
                  <a:t>t</a:t>
                </a:r>
                <a:endParaRPr lang="ru-RU" b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22825" y="3138429"/>
                <a:ext cx="10327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latin typeface="Cambria" pitchFamily="18" charset="0"/>
                    <a:ea typeface="Cambria" pitchFamily="18" charset="0"/>
                  </a:rPr>
                  <a:t>fs</a:t>
                </a:r>
                <a:r>
                  <a:rPr lang="en-US" sz="1600" b="1" dirty="0" smtClean="0">
                    <a:latin typeface="Cambria" pitchFamily="18" charset="0"/>
                    <a:ea typeface="Cambria" pitchFamily="18" charset="0"/>
                  </a:rPr>
                  <a:t>-Stokes</a:t>
                </a:r>
                <a:endParaRPr lang="ru-RU" b="1" dirty="0">
                  <a:latin typeface="Cambria" pitchFamily="18" charset="0"/>
                  <a:ea typeface="Cambria" pitchFamily="18" charset="0"/>
                </a:endParaRPr>
              </a:p>
            </p:txBody>
          </p:sp>
          <p:pic>
            <p:nvPicPr>
              <p:cNvPr id="36" name="Рисунок 35" descr="Stokes_Pulse_Chirped_TrueColor.png"/>
              <p:cNvPicPr>
                <a:picLocks/>
              </p:cNvPicPr>
              <p:nvPr/>
            </p:nvPicPr>
            <p:blipFill>
              <a:blip r:embed="rId6"/>
              <a:srcRect l="30036" t="49468" r="19443" b="16458"/>
              <a:stretch>
                <a:fillRect/>
              </a:stretch>
            </p:blipFill>
            <p:spPr>
              <a:xfrm>
                <a:off x="6640326" y="3151773"/>
                <a:ext cx="1656000" cy="10440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675605" y="3086244"/>
                <a:ext cx="934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mbria" pitchFamily="18" charset="0"/>
                    <a:ea typeface="Cambria" pitchFamily="18" charset="0"/>
                  </a:rPr>
                  <a:t>Chirped</a:t>
                </a:r>
              </a:p>
              <a:p>
                <a:pPr algn="ctr"/>
                <a:r>
                  <a:rPr lang="en-US" sz="1600" b="1" dirty="0" smtClean="0">
                    <a:latin typeface="Cambria" pitchFamily="18" charset="0"/>
                    <a:ea typeface="Cambria" pitchFamily="18" charset="0"/>
                  </a:rPr>
                  <a:t>Stokes</a:t>
                </a:r>
                <a:endParaRPr lang="ru-RU" sz="1600" b="1" dirty="0">
                  <a:latin typeface="Cambria" pitchFamily="18" charset="0"/>
                  <a:ea typeface="Cambria" pitchFamily="18" charset="0"/>
                </a:endParaRPr>
              </a:p>
            </p:txBody>
          </p:sp>
          <p:cxnSp>
            <p:nvCxnSpPr>
              <p:cNvPr id="38" name="Прямая со стрелкой 37"/>
              <p:cNvCxnSpPr/>
              <p:nvPr/>
            </p:nvCxnSpPr>
            <p:spPr>
              <a:xfrm>
                <a:off x="5849955" y="4185782"/>
                <a:ext cx="2880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Стрелка вниз 38"/>
            <p:cNvSpPr/>
            <p:nvPr/>
          </p:nvSpPr>
          <p:spPr>
            <a:xfrm>
              <a:off x="6572264" y="2441420"/>
              <a:ext cx="1466503" cy="467014"/>
            </a:xfrm>
            <a:prstGeom prst="downArrow">
              <a:avLst>
                <a:gd name="adj1" fmla="val 50000"/>
                <a:gd name="adj2" fmla="val 443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mbria" pitchFamily="18" charset="0"/>
                  <a:ea typeface="Cambria" pitchFamily="18" charset="0"/>
                </a:rPr>
                <a:t>T(</a:t>
              </a:r>
              <a:r>
                <a:rPr lang="el-GR" b="1" dirty="0" smtClean="0">
                  <a:latin typeface="Cambria"/>
                  <a:ea typeface="Cambria"/>
                </a:rPr>
                <a:t>λ</a:t>
              </a:r>
              <a:r>
                <a:rPr lang="en-US" b="1" dirty="0" smtClean="0">
                  <a:latin typeface="Cambria" pitchFamily="18" charset="0"/>
                  <a:ea typeface="Cambria" pitchFamily="18" charset="0"/>
                </a:rPr>
                <a:t>)</a:t>
              </a:r>
              <a:endParaRPr lang="ru-RU" dirty="0">
                <a:latin typeface="Cambria" pitchFamily="18" charset="0"/>
                <a:ea typeface="Cambria" pitchFamily="18" charset="0"/>
              </a:endParaRPr>
            </a:p>
          </p:txBody>
        </p:sp>
        <p:grpSp>
          <p:nvGrpSpPr>
            <p:cNvPr id="5" name="Группа 47"/>
            <p:cNvGrpSpPr/>
            <p:nvPr/>
          </p:nvGrpSpPr>
          <p:grpSpPr>
            <a:xfrm>
              <a:off x="187200" y="4075200"/>
              <a:ext cx="8841600" cy="783088"/>
              <a:chOff x="-400534" y="5140634"/>
              <a:chExt cx="10778753" cy="783088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-303982" y="5140634"/>
                <a:ext cx="10655867" cy="783088"/>
              </a:xfrm>
              <a:prstGeom prst="roundRect">
                <a:avLst>
                  <a:gd name="adj" fmla="val 503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000" b="1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400534" y="5162235"/>
                <a:ext cx="10778753" cy="757130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361950" lvl="0" indent="-276225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Jordan C.</a:t>
                </a:r>
                <a:r>
                  <a:rPr lang="ru-RU" sz="12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Appl. Phys. B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59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471 (1994)</a:t>
                </a:r>
                <a:endParaRPr lang="ru-RU" sz="12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-276225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sz="1200" dirty="0" err="1" smtClean="0">
                    <a:latin typeface="Cambria" pitchFamily="18" charset="0"/>
                    <a:ea typeface="Cambria" pitchFamily="18" charset="0"/>
                  </a:rPr>
                  <a:t>Zhavoronkov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 N. 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Opt. </a:t>
                </a:r>
                <a:r>
                  <a:rPr lang="en-US" sz="1200" i="1" dirty="0" err="1" smtClean="0">
                    <a:latin typeface="Cambria" pitchFamily="18" charset="0"/>
                    <a:ea typeface="Cambria" pitchFamily="18" charset="0"/>
                  </a:rPr>
                  <a:t>Lett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26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47 (2001)</a:t>
                </a:r>
                <a:endParaRPr lang="ru-RU" sz="12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-276225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sz="1200" dirty="0" err="1" smtClean="0">
                    <a:latin typeface="Cambria" pitchFamily="18" charset="0"/>
                    <a:ea typeface="Cambria" pitchFamily="18" charset="0"/>
                  </a:rPr>
                  <a:t>Konyashchenko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 A. V. 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Opt. Express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15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11855 (2007)</a:t>
                </a:r>
              </a:p>
              <a:p>
                <a:pPr marL="361950" lvl="0" indent="-276225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sz="1200" dirty="0" err="1" smtClean="0">
                    <a:latin typeface="Cambria" pitchFamily="18" charset="0"/>
                    <a:ea typeface="Cambria" pitchFamily="18" charset="0"/>
                  </a:rPr>
                  <a:t>Didenko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 N.V. 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Quantum Electron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45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1101 (2015)</a:t>
                </a:r>
                <a:endParaRPr lang="ru-RU" sz="12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-276225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Vicario C. 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Opt. </a:t>
                </a:r>
                <a:r>
                  <a:rPr lang="en-US" sz="1200" i="1" dirty="0" err="1" smtClean="0">
                    <a:latin typeface="Cambria" pitchFamily="18" charset="0"/>
                    <a:ea typeface="Cambria" pitchFamily="18" charset="0"/>
                  </a:rPr>
                  <a:t>Lett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41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4719 (2016)</a:t>
                </a:r>
                <a:endParaRPr lang="ru-RU" sz="12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361950" lvl="0" indent="-276225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sz="1200" dirty="0" err="1" smtClean="0">
                    <a:latin typeface="Cambria" pitchFamily="18" charset="0"/>
                    <a:ea typeface="Cambria" pitchFamily="18" charset="0"/>
                  </a:rPr>
                  <a:t>Konyashchenko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 A. V. et al., </a:t>
                </a:r>
                <a:r>
                  <a:rPr lang="en-US" sz="1200" i="1" dirty="0" smtClean="0">
                    <a:latin typeface="Cambria" pitchFamily="18" charset="0"/>
                    <a:ea typeface="Cambria" pitchFamily="18" charset="0"/>
                  </a:rPr>
                  <a:t>Quantum Electron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</a:t>
                </a:r>
                <a:r>
                  <a:rPr lang="en-US" sz="1200" b="1" dirty="0" smtClean="0">
                    <a:latin typeface="Cambria" pitchFamily="18" charset="0"/>
                    <a:ea typeface="Cambria" pitchFamily="18" charset="0"/>
                  </a:rPr>
                  <a:t>47</a:t>
                </a:r>
                <a:r>
                  <a:rPr lang="en-US" sz="1200" dirty="0" smtClean="0">
                    <a:latin typeface="Cambria" pitchFamily="18" charset="0"/>
                    <a:ea typeface="Cambria" pitchFamily="18" charset="0"/>
                  </a:rPr>
                  <a:t>, 593 (2017)</a:t>
                </a:r>
                <a:endParaRPr lang="ru-RU" sz="1200" dirty="0">
                  <a:latin typeface="Cambria" pitchFamily="18" charset="0"/>
                  <a:ea typeface="Cambria" pitchFamily="18" charset="0"/>
                </a:endParaRPr>
              </a:p>
            </p:txBody>
          </p:sp>
        </p:grpSp>
      </p:grp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Метод  ВКР  преобразования  УКИ</a:t>
            </a:r>
            <a:endParaRPr lang="ru-RU" sz="2400" dirty="0"/>
          </a:p>
        </p:txBody>
      </p:sp>
      <p:pic>
        <p:nvPicPr>
          <p:cNvPr id="46" name="Рисунок 45" descr="FORC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34" y="48779"/>
            <a:ext cx="481062" cy="360000"/>
          </a:xfrm>
          <a:prstGeom prst="roundRect">
            <a:avLst>
              <a:gd name="adj" fmla="val 7832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1332000" y="557930"/>
            <a:ext cx="6242400" cy="666070"/>
          </a:xfrm>
          <a:prstGeom prst="roundRect">
            <a:avLst>
              <a:gd name="adj" fmla="val 44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90448" y="623084"/>
            <a:ext cx="6241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 indent="-1346200" algn="just"/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Проблема: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    </a:t>
            </a: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ВКР  требует  высоких  интенсивностей  накачки,</a:t>
            </a:r>
            <a:endParaRPr lang="ru-RU" sz="1600" baseline="300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1257300" indent="-1257300" algn="just"/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	что  способствует  другим  нелинейным  эффектам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16926</TotalTime>
  <Words>1100</Words>
  <PresentationFormat>Экран (16:9)</PresentationFormat>
  <Paragraphs>308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AlexGlad</dc:creator>
  <cp:lastModifiedBy>AlexGlad</cp:lastModifiedBy>
  <cp:revision>1105</cp:revision>
  <dcterms:modified xsi:type="dcterms:W3CDTF">2020-12-02T06:32:41Z</dcterms:modified>
</cp:coreProperties>
</file>